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98"/>
  </p:notesMasterIdLst>
  <p:sldIdLst>
    <p:sldId id="34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347" r:id="rId11"/>
    <p:sldId id="348" r:id="rId12"/>
    <p:sldId id="264" r:id="rId13"/>
    <p:sldId id="266" r:id="rId14"/>
    <p:sldId id="267" r:id="rId15"/>
    <p:sldId id="268" r:id="rId16"/>
    <p:sldId id="269" r:id="rId17"/>
    <p:sldId id="287" r:id="rId18"/>
    <p:sldId id="288" r:id="rId19"/>
    <p:sldId id="272" r:id="rId20"/>
    <p:sldId id="271" r:id="rId21"/>
    <p:sldId id="27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6" r:id="rId32"/>
    <p:sldId id="283" r:id="rId33"/>
    <p:sldId id="281" r:id="rId34"/>
    <p:sldId id="284" r:id="rId35"/>
    <p:sldId id="290" r:id="rId36"/>
    <p:sldId id="291" r:id="rId37"/>
    <p:sldId id="292" r:id="rId38"/>
    <p:sldId id="293" r:id="rId39"/>
    <p:sldId id="285" r:id="rId40"/>
    <p:sldId id="289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5" r:id="rId50"/>
    <p:sldId id="318" r:id="rId51"/>
    <p:sldId id="309" r:id="rId52"/>
    <p:sldId id="310" r:id="rId53"/>
    <p:sldId id="311" r:id="rId54"/>
    <p:sldId id="312" r:id="rId55"/>
    <p:sldId id="302" r:id="rId56"/>
    <p:sldId id="303" r:id="rId57"/>
    <p:sldId id="304" r:id="rId58"/>
    <p:sldId id="305" r:id="rId59"/>
    <p:sldId id="306" r:id="rId60"/>
    <p:sldId id="313" r:id="rId61"/>
    <p:sldId id="307" r:id="rId62"/>
    <p:sldId id="308" r:id="rId63"/>
    <p:sldId id="314" r:id="rId64"/>
    <p:sldId id="315" r:id="rId65"/>
    <p:sldId id="316" r:id="rId66"/>
    <p:sldId id="319" r:id="rId67"/>
    <p:sldId id="320" r:id="rId68"/>
    <p:sldId id="317" r:id="rId69"/>
    <p:sldId id="321" r:id="rId70"/>
    <p:sldId id="322" r:id="rId71"/>
    <p:sldId id="323" r:id="rId72"/>
    <p:sldId id="324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4" r:id="rId91"/>
    <p:sldId id="345" r:id="rId92"/>
    <p:sldId id="343" r:id="rId93"/>
    <p:sldId id="349" r:id="rId94"/>
    <p:sldId id="350" r:id="rId95"/>
    <p:sldId id="351" r:id="rId96"/>
    <p:sldId id="352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はじめに" id="{71B890F1-961F-DC42-B31F-55D2DCE62D8B}">
          <p14:sldIdLst>
            <p14:sldId id="346"/>
            <p14:sldId id="257"/>
            <p14:sldId id="258"/>
            <p14:sldId id="259"/>
          </p14:sldIdLst>
        </p14:section>
        <p14:section name="Androidの概要" id="{8676F789-78AB-4546-9188-AB08F09ED7C2}">
          <p14:sldIdLst>
            <p14:sldId id="260"/>
            <p14:sldId id="261"/>
            <p14:sldId id="262"/>
            <p14:sldId id="265"/>
            <p14:sldId id="263"/>
            <p14:sldId id="347"/>
            <p14:sldId id="348"/>
            <p14:sldId id="264"/>
            <p14:sldId id="266"/>
            <p14:sldId id="267"/>
            <p14:sldId id="268"/>
            <p14:sldId id="269"/>
            <p14:sldId id="287"/>
            <p14:sldId id="288"/>
            <p14:sldId id="272"/>
          </p14:sldIdLst>
        </p14:section>
        <p14:section name="アプリ開発の要素" id="{B81D48C9-3B17-BD4E-BC79-0FA3EDC29B07}">
          <p14:sldIdLst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6"/>
            <p14:sldId id="283"/>
          </p14:sldIdLst>
        </p14:section>
        <p14:section name="Androidの応用例" id="{CCEDAE4D-C78F-0946-8FD0-10BE011C0D7F}">
          <p14:sldIdLst>
            <p14:sldId id="281"/>
            <p14:sldId id="284"/>
            <p14:sldId id="290"/>
            <p14:sldId id="291"/>
            <p14:sldId id="292"/>
            <p14:sldId id="293"/>
            <p14:sldId id="285"/>
            <p14:sldId id="289"/>
            <p14:sldId id="294"/>
            <p14:sldId id="295"/>
            <p14:sldId id="296"/>
            <p14:sldId id="297"/>
            <p14:sldId id="298"/>
          </p14:sldIdLst>
        </p14:section>
        <p14:section name="Androidの開発" id="{216B8468-43D9-384D-9BD8-F6C776F16012}">
          <p14:sldIdLst>
            <p14:sldId id="299"/>
            <p14:sldId id="300"/>
            <p14:sldId id="301"/>
            <p14:sldId id="325"/>
          </p14:sldIdLst>
        </p14:section>
        <p14:section name="初めてのHelloWorld" id="{C7B2CAC2-9608-7B4F-AA4F-35450F150873}">
          <p14:sldIdLst>
            <p14:sldId id="318"/>
            <p14:sldId id="309"/>
            <p14:sldId id="310"/>
            <p14:sldId id="311"/>
            <p14:sldId id="312"/>
            <p14:sldId id="302"/>
            <p14:sldId id="303"/>
            <p14:sldId id="304"/>
            <p14:sldId id="305"/>
            <p14:sldId id="306"/>
            <p14:sldId id="313"/>
            <p14:sldId id="307"/>
            <p14:sldId id="308"/>
            <p14:sldId id="314"/>
            <p14:sldId id="315"/>
            <p14:sldId id="316"/>
          </p14:sldIdLst>
        </p14:section>
        <p14:section name="ライフサイクルの確認" id="{9A6DEC4D-29D5-C642-8995-D2C723534D4A}">
          <p14:sldIdLst>
            <p14:sldId id="319"/>
            <p14:sldId id="320"/>
            <p14:sldId id="317"/>
            <p14:sldId id="321"/>
            <p14:sldId id="322"/>
            <p14:sldId id="323"/>
          </p14:sldIdLst>
        </p14:section>
        <p14:section name="ボタンを配置する" id="{7356A900-416C-CD48-A773-66E29AAF32D6}">
          <p14:sldIdLst>
            <p14:sldId id="324"/>
            <p14:sldId id="326"/>
            <p14:sldId id="327"/>
            <p14:sldId id="328"/>
            <p14:sldId id="329"/>
          </p14:sldIdLst>
        </p14:section>
        <p14:section name="画面を呼び出す" id="{1F6C6B6D-7335-3F48-9641-00858D679C9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Activity間で値を受け渡す" id="{A56AADB4-3644-C140-8868-990D3006E0F2}">
          <p14:sldIdLst>
            <p14:sldId id="340"/>
            <p14:sldId id="341"/>
            <p14:sldId id="342"/>
            <p14:sldId id="344"/>
            <p14:sldId id="345"/>
            <p14:sldId id="343"/>
          </p14:sldIdLst>
        </p14:section>
        <p14:section name="Intent連携" id="{4569924A-B166-9043-BA6D-DD0C9B9E4084}">
          <p14:sldIdLst>
            <p14:sldId id="349"/>
            <p14:sldId id="350"/>
            <p14:sldId id="35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FCD"/>
    <a:srgbClr val="B4A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シェア</c:v>
                </c:pt>
              </c:strCache>
            </c:strRef>
          </c:tx>
          <c:dLbls>
            <c:dLbl>
              <c:idx val="2"/>
              <c:layout>
                <c:manualLayout>
                  <c:x val="-0.0904851390104015"/>
                  <c:y val="0.16543396399838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305482648002333"/>
                  <c:y val="0.0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delete val="1"/>
            </c:dLbl>
            <c:spPr>
              <a:solidFill>
                <a:srgbClr val="C7E68F"/>
              </a:solidFill>
            </c:spPr>
            <c:showLegendKey val="1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Android</c:v>
                </c:pt>
                <c:pt idx="1">
                  <c:v>iOS</c:v>
                </c:pt>
                <c:pt idx="2">
                  <c:v>Symbian</c:v>
                </c:pt>
                <c:pt idx="3">
                  <c:v>Blackberry</c:v>
                </c:pt>
                <c:pt idx="4">
                  <c:v>Linux</c:v>
                </c:pt>
                <c:pt idx="5">
                  <c:v>WindowsPhone</c:v>
                </c:pt>
                <c:pt idx="6">
                  <c:v>その他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59.0</c:v>
                </c:pt>
                <c:pt idx="1">
                  <c:v>23.0</c:v>
                </c:pt>
                <c:pt idx="2">
                  <c:v>6.8</c:v>
                </c:pt>
                <c:pt idx="3">
                  <c:v>6.4</c:v>
                </c:pt>
                <c:pt idx="4">
                  <c:v>2.3</c:v>
                </c:pt>
                <c:pt idx="5">
                  <c:v>2.2</c:v>
                </c:pt>
                <c:pt idx="6">
                  <c:v>0.3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prstDash val="solid"/>
    </a:ln>
  </c:spPr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E56A-A56A-6B46-B688-1B6697CF87E7}" type="datetimeFigureOut">
              <a:rPr kumimoji="1" lang="ja-JP" altLang="en-US" smtClean="0"/>
              <a:t>2012/10/28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FE393-C01A-B046-8AC7-0E66859EF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9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FE393-C01A-B046-8AC7-0E66859EF66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1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DB5D-E42F-E94B-91AF-32948B4E8C8B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1F9CA3-105E-4857-9057-6DB6197DA786}" type="datetimeFigureOut">
              <a:rPr lang="en-US" smtClean="0"/>
              <a:t>2012/10/28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kumimoji="1"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about/versions/index.html" TargetMode="External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" TargetMode="External"/><Relationship Id="rId3" Type="http://schemas.openxmlformats.org/officeDocument/2006/relationships/hyperlink" Target="mailto:hoge@huga.ne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ndroid_fukui" TargetMode="External"/><Relationship Id="rId3" Type="http://schemas.openxmlformats.org/officeDocument/2006/relationships/hyperlink" Target="http://www.facebook.com/groups/202615529760972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KTMi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hyperlink" Target="http://developer.android.com/intl/ja/reference/android/content/Inten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creative_vision_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-31983"/>
            <a:ext cx="9209852" cy="3974778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9097" y="5749758"/>
            <a:ext cx="6400800" cy="719667"/>
          </a:xfrm>
        </p:spPr>
        <p:txBody>
          <a:bodyPr anchor="ctr"/>
          <a:lstStyle/>
          <a:p>
            <a:r>
              <a:rPr kumimoji="1" lang="en-US" altLang="ja-JP" dirty="0" smtClean="0"/>
              <a:t>2012/11/10 </a:t>
            </a:r>
            <a:r>
              <a:rPr kumimoji="1" lang="ja-JP" altLang="en-US" dirty="0" smtClean="0"/>
              <a:t>ふくい産業センター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63126" y="396141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/>
              <a:t>Google Android</a:t>
            </a:r>
          </a:p>
          <a:p>
            <a:r>
              <a:rPr lang="ja-JP" altLang="en-US" sz="4800" dirty="0" smtClean="0"/>
              <a:t>アプリケーション開発入門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99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0"/>
            <a:ext cx="8686800" cy="5257799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世界標準のおサイフケータイ</a:t>
            </a:r>
            <a:endParaRPr lang="en-US" altLang="ja-JP" sz="2800" dirty="0" smtClean="0"/>
          </a:p>
          <a:p>
            <a:pPr lvl="1"/>
            <a:r>
              <a:rPr lang="ja-JP" altLang="en-US" sz="2000" dirty="0" smtClean="0"/>
              <a:t>ソニーの「</a:t>
            </a:r>
            <a:r>
              <a:rPr lang="en-US" altLang="ja-JP" sz="2000" dirty="0" err="1" smtClean="0"/>
              <a:t>FeliCa</a:t>
            </a:r>
            <a:r>
              <a:rPr lang="ja-JP" altLang="en-US" sz="2000" dirty="0" smtClean="0"/>
              <a:t>」と</a:t>
            </a:r>
            <a:r>
              <a:rPr lang="en-US" altLang="ja-JP" sz="2000" dirty="0" smtClean="0"/>
              <a:t>NXP Semiconductors</a:t>
            </a:r>
            <a:r>
              <a:rPr lang="ja-JP" altLang="en-US" sz="2000" dirty="0" smtClean="0"/>
              <a:t>社</a:t>
            </a:r>
            <a:r>
              <a:rPr lang="en-US" altLang="ja-JP" sz="2000" dirty="0" smtClean="0"/>
              <a:t>(Philips</a:t>
            </a:r>
            <a:r>
              <a:rPr lang="ja-JP" altLang="en-US" sz="2000" dirty="0" smtClean="0"/>
              <a:t>社から独立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の「</a:t>
            </a:r>
            <a:r>
              <a:rPr lang="en-US" altLang="ja-JP" sz="2000" dirty="0" err="1" smtClean="0"/>
              <a:t>Mifare</a:t>
            </a:r>
            <a:r>
              <a:rPr lang="ja-JP" altLang="en-US" sz="2000" dirty="0" smtClean="0"/>
              <a:t>」を元に策定された</a:t>
            </a:r>
            <a:r>
              <a:rPr lang="ja-JP" altLang="en-US" sz="2000" dirty="0" smtClean="0">
                <a:solidFill>
                  <a:schemeClr val="accent2"/>
                </a:solidFill>
              </a:rPr>
              <a:t>世界標準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pPr lvl="1"/>
            <a:endParaRPr lang="ja-JP" altLang="en-US" sz="2000" dirty="0" smtClean="0">
              <a:solidFill>
                <a:schemeClr val="accent3"/>
              </a:solidFill>
            </a:endParaRPr>
          </a:p>
          <a:p>
            <a:r>
              <a:rPr kumimoji="1" lang="ja-JP" altLang="en-US" sz="2800" dirty="0" smtClean="0"/>
              <a:t>今後発売される</a:t>
            </a:r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端末の多くに搭載予定</a:t>
            </a:r>
            <a:endParaRPr kumimoji="1" lang="en-US" altLang="ja-JP" sz="2800" dirty="0" smtClean="0"/>
          </a:p>
          <a:p>
            <a:pPr lvl="1"/>
            <a:r>
              <a:rPr lang="ja-JP" altLang="en-US" sz="2000" dirty="0" smtClean="0"/>
              <a:t>アップルはリーダー普及の課題から</a:t>
            </a:r>
            <a:r>
              <a:rPr lang="en-US" altLang="ja-JP" sz="2000" dirty="0" smtClean="0"/>
              <a:t>iPhone5</a:t>
            </a:r>
            <a:r>
              <a:rPr lang="ja-JP" altLang="en-US" sz="2000" dirty="0" smtClean="0"/>
              <a:t>で搭載を見送り。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en-US" altLang="ja-JP" sz="2800" dirty="0" smtClean="0"/>
              <a:t>Online to Offline (O20)</a:t>
            </a:r>
            <a:r>
              <a:rPr lang="ja-JP" altLang="en-US" sz="2800" dirty="0" smtClean="0"/>
              <a:t>のデバイスとして期待</a:t>
            </a:r>
            <a:endParaRPr lang="en-US" altLang="ja-JP" sz="2800" dirty="0" smtClean="0"/>
          </a:p>
          <a:p>
            <a:pPr lvl="1"/>
            <a:r>
              <a:rPr lang="en-US" altLang="ja-JP" sz="2000" dirty="0" smtClean="0"/>
              <a:t>NFC</a:t>
            </a:r>
            <a:r>
              <a:rPr lang="ja-JP" altLang="en-US" sz="2000" dirty="0" smtClean="0"/>
              <a:t>タグは、</a:t>
            </a:r>
            <a:r>
              <a:rPr lang="ja-JP" altLang="en-US" sz="2000" dirty="0" smtClean="0">
                <a:solidFill>
                  <a:schemeClr val="accent2"/>
                </a:solidFill>
              </a:rPr>
              <a:t>無電源</a:t>
            </a:r>
            <a:r>
              <a:rPr lang="ja-JP" altLang="en-US" sz="2000" dirty="0" smtClean="0"/>
              <a:t>で動作可能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インターネットの世界と、リアルな成果をつなぐデバイス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kumimoji="1" lang="en-US" altLang="ja-JP" sz="2800" dirty="0" smtClean="0"/>
              <a:t>Android2.3</a:t>
            </a:r>
            <a:r>
              <a:rPr kumimoji="1" lang="ja-JP" altLang="en-US" sz="2800" dirty="0" smtClean="0"/>
              <a:t>からは、標準</a:t>
            </a:r>
            <a:r>
              <a:rPr kumimoji="1" lang="en-US" altLang="ja-JP" sz="2800" dirty="0" smtClean="0"/>
              <a:t>API</a:t>
            </a:r>
            <a:r>
              <a:rPr kumimoji="1" lang="ja-JP" altLang="en-US" sz="2800" dirty="0" smtClean="0"/>
              <a:t>としてアクセス可能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217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NFC</a:t>
            </a:r>
            <a:r>
              <a:rPr kumimoji="1" lang="ja-JP" altLang="en-US" dirty="0" smtClean="0"/>
              <a:t>の３つのモード</a:t>
            </a:r>
            <a:endParaRPr kumimoji="1" lang="ja-JP" altLang="en-US" dirty="0"/>
          </a:p>
        </p:txBody>
      </p:sp>
      <p:graphicFrame>
        <p:nvGraphicFramePr>
          <p:cNvPr id="7" name="コンテンツ プレースホル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1204"/>
              </p:ext>
            </p:extLst>
          </p:nvPr>
        </p:nvGraphicFramePr>
        <p:xfrm>
          <a:off x="260350" y="1600200"/>
          <a:ext cx="86868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42"/>
                <a:gridCol w="5044058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動作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リーダー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ライターモード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タグ内の標準領域に、標準フォーマットで、データーを読み書きするモード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標準フォーマット</a:t>
                      </a:r>
                      <a:r>
                        <a:rPr kumimoji="1" lang="en-US" altLang="ja-JP" dirty="0" smtClean="0"/>
                        <a:t>: NDEF</a:t>
                      </a:r>
                      <a:r>
                        <a:rPr kumimoji="1" lang="en-US" altLang="ja-JP" baseline="0" dirty="0" smtClean="0"/>
                        <a:t> (</a:t>
                      </a:r>
                      <a:r>
                        <a:rPr kumimoji="1" lang="ja-JP" altLang="en-US" baseline="0" dirty="0" smtClean="0"/>
                        <a:t>エヌデフ）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カードエミュレーションモード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おサイフケータイなどの非接触型</a:t>
                      </a: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IC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カードをエミュレーションするモード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としては、内部の構造は定義せず、提供者側毎に定義を行う</a:t>
                      </a:r>
                      <a:endParaRPr kumimoji="1" lang="en-US" altLang="ja-JP" dirty="0" smtClean="0"/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P2P</a:t>
                      </a:r>
                      <a:r>
                        <a:rPr kumimoji="1" lang="ja-JP" altLang="en-US" dirty="0" smtClean="0"/>
                        <a:t>モード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デバイス同士で、</a:t>
                      </a:r>
                      <a:r>
                        <a:rPr kumimoji="1" lang="en-US" altLang="ja-JP" dirty="0" smtClean="0"/>
                        <a:t>NFC</a:t>
                      </a:r>
                      <a:r>
                        <a:rPr kumimoji="1" lang="ja-JP" altLang="en-US" dirty="0" smtClean="0"/>
                        <a:t>で通信を行うモード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アドレス帳や写真の交換などに使用する</a:t>
                      </a:r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標準プロトコル</a:t>
                      </a:r>
                      <a:r>
                        <a:rPr kumimoji="1" lang="en-US" altLang="ja-JP" dirty="0" smtClean="0"/>
                        <a:t>:</a:t>
                      </a:r>
                      <a:r>
                        <a:rPr kumimoji="1" lang="en-US" altLang="ja-JP" baseline="0" dirty="0" smtClean="0"/>
                        <a:t> SNEP</a:t>
                      </a:r>
                      <a:r>
                        <a:rPr kumimoji="1" lang="ja-JP" altLang="en-US" baseline="0" dirty="0" smtClean="0"/>
                        <a:t>（スネップ）</a:t>
                      </a:r>
                      <a:endParaRPr kumimoji="1" lang="en-US" altLang="ja-JP" baseline="0" dirty="0" smtClean="0"/>
                    </a:p>
                    <a:p>
                      <a:endParaRPr kumimoji="1" lang="en-US" altLang="ja-JP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3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85800" y="1524000"/>
            <a:ext cx="6443706" cy="48006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838199" y="1676400"/>
            <a:ext cx="6156605" cy="304800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438400" y="5562600"/>
            <a:ext cx="4431326" cy="6858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 dirty="0" smtClean="0">
                <a:latin typeface="+mn-ea"/>
                <a:cs typeface="HGS創英角ﾎﾟｯﾌﾟ体" charset="0"/>
              </a:rPr>
              <a:t>Windows/Mac/Ubuntu</a:t>
            </a:r>
            <a:endParaRPr lang="en-US" altLang="ja-JP" sz="2000" dirty="0">
              <a:latin typeface="+mn-ea"/>
              <a:cs typeface="HGS創英角ﾎﾟｯﾌﾟ体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438400" y="4038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Linux Kernel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2438400" y="2514600"/>
            <a:ext cx="4431326" cy="6350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Dalvik</a:t>
            </a:r>
            <a:r>
              <a:rPr lang="ja-JP" altLang="en-US" sz="2000">
                <a:latin typeface="+mn-ea"/>
                <a:cs typeface="HGS創英角ﾎﾟｯﾌﾟ体" charset="0"/>
              </a:rPr>
              <a:t>仮想マシン</a:t>
            </a: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438400" y="1752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2000">
                <a:latin typeface="+mn-ea"/>
                <a:cs typeface="HGS創英角ﾎﾟｯﾌﾟ体" charset="0"/>
              </a:rPr>
              <a:t>Android</a:t>
            </a:r>
            <a:r>
              <a:rPr lang="ja-JP" altLang="en-US" sz="2000">
                <a:latin typeface="+mn-ea"/>
                <a:cs typeface="HGS創英角ﾎﾟｯﾌﾟ体" charset="0"/>
              </a:rPr>
              <a:t>アプリ</a:t>
            </a: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2438400" y="4800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仮想ハードウェア</a:t>
            </a:r>
            <a:r>
              <a:rPr lang="en-US" altLang="ja-JP" sz="2000">
                <a:latin typeface="+mn-ea"/>
                <a:cs typeface="HGS創英角ﾎﾟｯﾌﾟ体" charset="0"/>
              </a:rPr>
              <a:t>(ARM</a:t>
            </a:r>
            <a:r>
              <a:rPr lang="ja-JP" altLang="en-US" sz="2000">
                <a:latin typeface="+mn-ea"/>
                <a:cs typeface="HGS創英角ﾎﾟｯﾌﾟ体" charset="0"/>
              </a:rPr>
              <a:t>エミュレータ</a:t>
            </a:r>
            <a:r>
              <a:rPr lang="en-US" altLang="ja-JP" sz="2000">
                <a:latin typeface="+mn-ea"/>
                <a:cs typeface="HGS創英角ﾎﾟｯﾌﾟ体" charset="0"/>
              </a:rPr>
              <a:t>)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2438400" y="3276600"/>
            <a:ext cx="4431326" cy="6604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2000">
                <a:latin typeface="+mn-ea"/>
                <a:cs typeface="HGS創英角ﾎﾟｯﾌﾟ体" charset="0"/>
              </a:rPr>
              <a:t>各種ミドルウェア</a:t>
            </a: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2209800" y="4800600"/>
            <a:ext cx="76200" cy="1447800"/>
          </a:xfrm>
          <a:prstGeom prst="leftBracket">
            <a:avLst>
              <a:gd name="adj" fmla="val 158333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344278" y="52578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x86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2" name="AutoShape 12"/>
          <p:cNvSpPr>
            <a:spLocks/>
          </p:cNvSpPr>
          <p:nvPr/>
        </p:nvSpPr>
        <p:spPr bwMode="auto">
          <a:xfrm>
            <a:off x="2209800" y="2895600"/>
            <a:ext cx="76200" cy="1828800"/>
          </a:xfrm>
          <a:prstGeom prst="leftBracket">
            <a:avLst>
              <a:gd name="adj" fmla="val 20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1344278" y="35052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ARM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4" name="AutoShape 14"/>
          <p:cNvSpPr>
            <a:spLocks/>
          </p:cNvSpPr>
          <p:nvPr/>
        </p:nvSpPr>
        <p:spPr bwMode="auto">
          <a:xfrm>
            <a:off x="2209800" y="1752600"/>
            <a:ext cx="76200" cy="10668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1344278" y="1905000"/>
            <a:ext cx="8134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Java</a:t>
            </a:r>
          </a:p>
          <a:p>
            <a:pPr algn="ctr"/>
            <a:r>
              <a:rPr lang="en-US" altLang="ja-JP" sz="2000">
                <a:solidFill>
                  <a:srgbClr val="0000FF"/>
                </a:solidFill>
                <a:latin typeface="+mn-ea"/>
                <a:cs typeface="HGP創英角ﾎﾟｯﾌﾟ体" charset="0"/>
              </a:rPr>
              <a:t>Code</a:t>
            </a:r>
          </a:p>
        </p:txBody>
      </p:sp>
      <p:sp>
        <p:nvSpPr>
          <p:cNvPr id="46" name="AutoShape 16"/>
          <p:cNvSpPr>
            <a:spLocks noChangeArrowheads="1"/>
          </p:cNvSpPr>
          <p:nvPr/>
        </p:nvSpPr>
        <p:spPr bwMode="auto">
          <a:xfrm>
            <a:off x="7315200" y="1676400"/>
            <a:ext cx="1524000" cy="1219200"/>
          </a:xfrm>
          <a:prstGeom prst="wedgeRectCallout">
            <a:avLst>
              <a:gd name="adj1" fmla="val -106875"/>
              <a:gd name="adj2" fmla="val -6769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ブラウザ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Google Map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メール</a:t>
            </a:r>
            <a:endParaRPr lang="en-US" altLang="ja-JP">
              <a:latin typeface="+mn-ea"/>
              <a:cs typeface="HGP創英角ﾎﾟｯﾌﾟ体" charset="0"/>
            </a:endParaRP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7" name="AutoShape 17"/>
          <p:cNvSpPr>
            <a:spLocks noChangeArrowheads="1"/>
          </p:cNvSpPr>
          <p:nvPr/>
        </p:nvSpPr>
        <p:spPr bwMode="auto">
          <a:xfrm>
            <a:off x="7239000" y="3657600"/>
            <a:ext cx="1524000" cy="1600200"/>
          </a:xfrm>
          <a:prstGeom prst="wedgeRectCallout">
            <a:avLst>
              <a:gd name="adj1" fmla="val -100625"/>
              <a:gd name="adj2" fmla="val -4146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libc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Webkit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SQLite</a:t>
            </a:r>
          </a:p>
          <a:p>
            <a:pPr algn="ctr"/>
            <a:r>
              <a:rPr lang="en-US" altLang="ja-JP">
                <a:latin typeface="+mn-ea"/>
                <a:cs typeface="HGP創英角ﾎﾟｯﾌﾟ体" charset="0"/>
              </a:rPr>
              <a:t>OpenGL ES</a:t>
            </a:r>
          </a:p>
          <a:p>
            <a:pPr algn="ctr"/>
            <a:r>
              <a:rPr lang="ja-JP" altLang="en-US">
                <a:latin typeface="+mn-ea"/>
                <a:cs typeface="HGP創英角ﾎﾟｯﾌﾟ体" charset="0"/>
              </a:rPr>
              <a:t>・・・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990600" y="2946400"/>
            <a:ext cx="692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+mn-ea"/>
                <a:cs typeface="HG丸ｺﾞｼｯｸM-PRO" charset="0"/>
              </a:rPr>
              <a:t>実機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914400" y="4876800"/>
            <a:ext cx="1200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G丸ｺﾞｼｯｸM-PRO" charset="0"/>
              </a:rPr>
              <a:t>開発環境</a:t>
            </a:r>
          </a:p>
        </p:txBody>
      </p:sp>
    </p:spTree>
    <p:extLst>
      <p:ext uri="{BB962C8B-B14F-4D97-AF65-F5344CB8AC3E}">
        <p14:creationId xmlns:p14="http://schemas.microsoft.com/office/powerpoint/2010/main" val="343477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アーキテクチャ</a:t>
            </a:r>
            <a:endParaRPr kumimoji="1" lang="ja-JP" altLang="en-US" dirty="0"/>
          </a:p>
        </p:txBody>
      </p:sp>
      <p:sp>
        <p:nvSpPr>
          <p:cNvPr id="4" name="テキスト ボックス 3">
            <a:hlinkClick r:id="rId2"/>
          </p:cNvPr>
          <p:cNvSpPr txBox="1"/>
          <p:nvPr/>
        </p:nvSpPr>
        <p:spPr>
          <a:xfrm>
            <a:off x="3353671" y="6303777"/>
            <a:ext cx="507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2"/>
              </a:rPr>
              <a:t>http://</a:t>
            </a:r>
            <a:r>
              <a:rPr kumimoji="1" lang="en-US" altLang="ja-JP" sz="1400" dirty="0" err="1">
                <a:hlinkClick r:id="rId2"/>
              </a:rPr>
              <a:t>developer.android.com</a:t>
            </a:r>
            <a:r>
              <a:rPr kumimoji="1" lang="en-US" altLang="ja-JP" sz="1400" dirty="0">
                <a:hlinkClick r:id="rId2"/>
              </a:rPr>
              <a:t>/about/versions/</a:t>
            </a:r>
            <a:r>
              <a:rPr kumimoji="1" lang="en-US" altLang="ja-JP" sz="1400" dirty="0" err="1">
                <a:hlinkClick r:id="rId2"/>
              </a:rPr>
              <a:t>index.html</a:t>
            </a:r>
            <a:endParaRPr kumimoji="1" lang="ja-JP" altLang="en-US" sz="1400" dirty="0"/>
          </a:p>
        </p:txBody>
      </p:sp>
      <p:pic>
        <p:nvPicPr>
          <p:cNvPr id="5" name="図 4" descr="system-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60" y="1503980"/>
            <a:ext cx="6335797" cy="4549689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5753266" y="3621851"/>
            <a:ext cx="1834444" cy="8560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118260" y="3621852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18260" y="4018845"/>
            <a:ext cx="1258711" cy="48918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47301" y="3252520"/>
            <a:ext cx="11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DalvikVM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>
            <a:stCxn id="11" idx="1"/>
            <a:endCxn id="8" idx="7"/>
          </p:cNvCxnSpPr>
          <p:nvPr/>
        </p:nvCxnSpPr>
        <p:spPr>
          <a:xfrm flipH="1">
            <a:off x="7319062" y="3437186"/>
            <a:ext cx="628239" cy="310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0" y="3252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3"/>
            <a:endCxn id="9" idx="1"/>
          </p:cNvCxnSpPr>
          <p:nvPr/>
        </p:nvCxnSpPr>
        <p:spPr>
          <a:xfrm>
            <a:off x="1569660" y="3437185"/>
            <a:ext cx="2732934" cy="256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84858" y="4293260"/>
            <a:ext cx="9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WebKit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9" idx="3"/>
            <a:endCxn id="10" idx="2"/>
          </p:cNvCxnSpPr>
          <p:nvPr/>
        </p:nvCxnSpPr>
        <p:spPr>
          <a:xfrm flipV="1">
            <a:off x="1332015" y="4263438"/>
            <a:ext cx="2786245" cy="214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443220" y="1395174"/>
            <a:ext cx="6648432" cy="94294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1601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64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の開発の種類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350" y="1600200"/>
            <a:ext cx="907665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アプリケーション開発</a:t>
            </a:r>
            <a:endParaRPr kumimoji="1" lang="en-US" altLang="ja-JP" sz="2800" dirty="0" smtClean="0"/>
          </a:p>
          <a:p>
            <a:pPr lvl="1"/>
            <a:r>
              <a:rPr kumimoji="1" lang="en-US" altLang="ja-JP" sz="1800" dirty="0" smtClean="0"/>
              <a:t>Android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Framework</a:t>
            </a:r>
            <a:r>
              <a:rPr lang="ja-JP" altLang="en-US" sz="1800" dirty="0" smtClean="0"/>
              <a:t>の上で、主に一般ユーザ向けのアプリケーションを開発する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Java</a:t>
            </a:r>
            <a:r>
              <a:rPr lang="ja-JP" altLang="en-US" sz="1800" dirty="0" smtClean="0"/>
              <a:t>言語：イベント駆動型の仕組み</a:t>
            </a:r>
            <a:endParaRPr lang="en-US" altLang="ja-JP" sz="1800" dirty="0" smtClean="0"/>
          </a:p>
          <a:p>
            <a:pPr lvl="2"/>
            <a:r>
              <a:rPr lang="en-US" altLang="ja-JP" sz="1800" dirty="0" smtClean="0"/>
              <a:t>Web</a:t>
            </a:r>
            <a:r>
              <a:rPr lang="ja-JP" altLang="en-US" sz="1800" dirty="0" smtClean="0"/>
              <a:t>技術：</a:t>
            </a:r>
            <a:r>
              <a:rPr lang="en-US" altLang="ja-JP" sz="1800" dirty="0" smtClean="0"/>
              <a:t>JSON,  XML, REST API, </a:t>
            </a:r>
          </a:p>
          <a:p>
            <a:r>
              <a:rPr kumimoji="1" lang="ja-JP" altLang="en-US" sz="2800" dirty="0" smtClean="0"/>
              <a:t>ミドルウェア開発</a:t>
            </a:r>
            <a:endParaRPr kumimoji="1" lang="en-US" altLang="ja-JP" sz="2800" dirty="0" smtClean="0"/>
          </a:p>
          <a:p>
            <a:pPr lvl="1"/>
            <a:r>
              <a:rPr lang="en-US" altLang="ja-JP" sz="2000" dirty="0" smtClean="0"/>
              <a:t>Android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Library</a:t>
            </a:r>
            <a:r>
              <a:rPr lang="ja-JP" altLang="en-US" sz="2000" dirty="0" smtClean="0"/>
              <a:t>などを開発し、</a:t>
            </a:r>
            <a:r>
              <a:rPr kumimoji="1" lang="ja-JP" altLang="en-US" sz="2000" dirty="0" smtClean="0"/>
              <a:t>新規のデバイスなどに追加で実装を行う</a:t>
            </a:r>
            <a:endParaRPr kumimoji="1" lang="en-US" altLang="ja-JP" sz="2000" dirty="0" smtClean="0"/>
          </a:p>
          <a:p>
            <a:pPr lvl="1"/>
            <a:r>
              <a:rPr kumimoji="1" lang="ja-JP" altLang="en-US" sz="1800" dirty="0" smtClean="0"/>
              <a:t>開発に必要な知識やスキル</a:t>
            </a:r>
            <a:endParaRPr kumimoji="1" lang="en-US" altLang="ja-JP" sz="1800" dirty="0" smtClean="0"/>
          </a:p>
          <a:p>
            <a:pPr lvl="2"/>
            <a:r>
              <a:rPr lang="en-US" altLang="ja-JP" sz="1800" dirty="0" smtClean="0"/>
              <a:t>Java/C</a:t>
            </a:r>
            <a:r>
              <a:rPr lang="ja-JP" altLang="en-US" sz="1800" dirty="0" smtClean="0"/>
              <a:t>言語</a:t>
            </a:r>
            <a:endParaRPr lang="en-US" altLang="ja-JP" sz="1800" dirty="0" smtClean="0"/>
          </a:p>
          <a:p>
            <a:r>
              <a:rPr kumimoji="1" lang="ja-JP" altLang="en-US" sz="2600" dirty="0" smtClean="0"/>
              <a:t>プラットフォーム開発</a:t>
            </a:r>
            <a:endParaRPr kumimoji="1" lang="en-US" altLang="ja-JP" sz="2600" dirty="0" smtClean="0"/>
          </a:p>
          <a:p>
            <a:pPr lvl="1"/>
            <a:r>
              <a:rPr lang="ja-JP" altLang="en-US" sz="1800" dirty="0" smtClean="0"/>
              <a:t>新規デバイスに</a:t>
            </a:r>
            <a:r>
              <a:rPr lang="en-US" altLang="ja-JP" sz="1800" dirty="0" smtClean="0"/>
              <a:t>Android</a:t>
            </a:r>
            <a:r>
              <a:rPr lang="ja-JP" altLang="en-US" sz="1800" dirty="0" smtClean="0"/>
              <a:t>を載せて動作させる。パフォーマンス・チューニング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開発に必要な知識やスキル</a:t>
            </a:r>
            <a:endParaRPr lang="en-US" altLang="ja-JP" sz="1800" dirty="0" smtClean="0"/>
          </a:p>
          <a:p>
            <a:pPr lvl="2"/>
            <a:r>
              <a:rPr lang="ja-JP" altLang="en-US" sz="1800" dirty="0" smtClean="0"/>
              <a:t>カーネルやデバイスドライバなどの開発知識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7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Android</a:t>
            </a:r>
            <a:r>
              <a:rPr kumimoji="1" lang="ja-JP" altLang="en-US" sz="4400" dirty="0" smtClean="0"/>
              <a:t>アプリケーション開発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もう少し具体的にどんな知識やスキルが必要なのか</a:t>
            </a:r>
            <a:endParaRPr kumimoji="1" lang="en-US" altLang="ja-JP" dirty="0" smtClean="0"/>
          </a:p>
          <a:p>
            <a:pPr lvl="1"/>
            <a:r>
              <a:rPr lang="en-US" altLang="ja-JP" sz="2000" dirty="0" smtClean="0"/>
              <a:t>Java</a:t>
            </a:r>
            <a:r>
              <a:rPr lang="ja-JP" altLang="en-US" sz="2000" dirty="0" smtClean="0"/>
              <a:t>言語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言語的には</a:t>
            </a:r>
            <a:r>
              <a:rPr lang="en-US" altLang="ja-JP" sz="2000" dirty="0" smtClean="0"/>
              <a:t>Java</a:t>
            </a:r>
            <a:r>
              <a:rPr lang="ja-JP" altLang="en-US" sz="2000" dirty="0" smtClean="0"/>
              <a:t>だけど</a:t>
            </a:r>
            <a:r>
              <a:rPr lang="en-US" altLang="ja-JP" sz="2000" dirty="0" smtClean="0"/>
              <a:t>Android</a:t>
            </a:r>
            <a:r>
              <a:rPr lang="ja-JP" altLang="en-US" sz="2000" dirty="0" smtClean="0"/>
              <a:t>特有の使い方がある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イベント駆動型の動作の理解</a:t>
            </a:r>
            <a:endParaRPr kumimoji="1" lang="en-US" altLang="ja-JP" sz="2000" dirty="0" smtClean="0"/>
          </a:p>
          <a:p>
            <a:pPr lvl="2"/>
            <a:r>
              <a:rPr lang="ja-JP" altLang="en-US" sz="2000" dirty="0" smtClean="0"/>
              <a:t>ボタンを押すと、なにか動作を起こす</a:t>
            </a:r>
            <a:endParaRPr lang="en-US" altLang="ja-JP" sz="2000" dirty="0" smtClean="0"/>
          </a:p>
          <a:p>
            <a:pPr lvl="2"/>
            <a:r>
              <a:rPr kumimoji="1" lang="ja-JP" altLang="en-US" sz="2000" dirty="0" smtClean="0"/>
              <a:t>イベント処理が終了すると待ち受け状態になる</a:t>
            </a:r>
            <a:endParaRPr lang="en-US" altLang="ja-JP" sz="2000" dirty="0"/>
          </a:p>
          <a:p>
            <a:pPr lvl="2"/>
            <a:r>
              <a:rPr kumimoji="1" lang="en-US" altLang="ja-JP" sz="2000" dirty="0" smtClean="0"/>
              <a:t>UI</a:t>
            </a:r>
            <a:r>
              <a:rPr kumimoji="1" lang="ja-JP" altLang="en-US" sz="2000" dirty="0" smtClean="0"/>
              <a:t>スレッドとバックグラウンドスレッド</a:t>
            </a:r>
            <a:endParaRPr kumimoji="1" lang="en-US" altLang="ja-JP" sz="2000" dirty="0" smtClean="0"/>
          </a:p>
          <a:p>
            <a:pPr lvl="1"/>
            <a:r>
              <a:rPr lang="en-US" altLang="ja-JP" sz="2000" dirty="0" smtClean="0"/>
              <a:t>Web</a:t>
            </a:r>
            <a:r>
              <a:rPr lang="ja-JP" altLang="en-US" sz="2000" dirty="0" smtClean="0"/>
              <a:t>技術の知識</a:t>
            </a:r>
            <a:endParaRPr lang="en-US" altLang="ja-JP" sz="2000" dirty="0" smtClean="0"/>
          </a:p>
          <a:p>
            <a:pPr lvl="2"/>
            <a:r>
              <a:rPr kumimoji="1" lang="en-US" altLang="ja-JP" sz="2000" dirty="0" smtClean="0"/>
              <a:t>Web API</a:t>
            </a:r>
            <a:r>
              <a:rPr kumimoji="1" lang="ja-JP" altLang="en-US" sz="2000" dirty="0" smtClean="0"/>
              <a:t>へのアクセス</a:t>
            </a:r>
            <a:r>
              <a:rPr kumimoji="1" lang="en-US" altLang="ja-JP" sz="2000" dirty="0" smtClean="0"/>
              <a:t>(GET, POST)</a:t>
            </a:r>
          </a:p>
          <a:p>
            <a:pPr lvl="2"/>
            <a:r>
              <a:rPr lang="ja-JP" altLang="en-US" sz="2000" dirty="0" smtClean="0"/>
              <a:t>受信データの扱いかた</a:t>
            </a:r>
            <a:r>
              <a:rPr lang="en-US" altLang="ja-JP" sz="2000" dirty="0" smtClean="0"/>
              <a:t>(JSON, XML)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使用するデバイスの知識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GPS, Bluetooth, USB…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02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アプリケーション例</a:t>
            </a:r>
            <a:endParaRPr kumimoji="1" lang="ja-JP" altLang="en-US" dirty="0"/>
          </a:p>
        </p:txBody>
      </p:sp>
      <p:pic>
        <p:nvPicPr>
          <p:cNvPr id="4" name="図 3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777664"/>
            <a:ext cx="1212305" cy="1212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00028" y="5989969"/>
            <a:ext cx="76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Twitter</a:t>
            </a:r>
            <a:endParaRPr kumimoji="1" lang="ja-JP" altLang="en-US" sz="1400" dirty="0"/>
          </a:p>
        </p:txBody>
      </p:sp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6" y="4370014"/>
            <a:ext cx="1606443" cy="1927732"/>
          </a:xfrm>
          <a:prstGeom prst="rect">
            <a:avLst/>
          </a:prstGeom>
        </p:spPr>
      </p:pic>
      <p:pic>
        <p:nvPicPr>
          <p:cNvPr id="7" name="図 6" descr="imgres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8" y="1459009"/>
            <a:ext cx="1695450" cy="1200150"/>
          </a:xfrm>
          <a:prstGeom prst="rect">
            <a:avLst/>
          </a:prstGeom>
        </p:spPr>
      </p:pic>
      <p:cxnSp>
        <p:nvCxnSpPr>
          <p:cNvPr id="9" name="直線矢印コネクタ 8"/>
          <p:cNvCxnSpPr>
            <a:stCxn id="7" idx="2"/>
            <a:endCxn id="6" idx="0"/>
          </p:cNvCxnSpPr>
          <p:nvPr/>
        </p:nvCxnSpPr>
        <p:spPr>
          <a:xfrm>
            <a:off x="3009383" y="2659159"/>
            <a:ext cx="268365" cy="171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85491" y="349274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GPS</a:t>
            </a:r>
            <a:r>
              <a:rPr kumimoji="1" lang="ja-JP" altLang="en-US" dirty="0" smtClean="0"/>
              <a:t>で位置取得</a:t>
            </a:r>
            <a:endParaRPr kumimoji="1" lang="ja-JP" altLang="en-US" dirty="0"/>
          </a:p>
        </p:txBody>
      </p:sp>
      <p:pic>
        <p:nvPicPr>
          <p:cNvPr id="11" name="図 10" descr="45l6541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3" y="1459009"/>
            <a:ext cx="2210897" cy="1473931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V="1">
            <a:off x="3857108" y="2742238"/>
            <a:ext cx="2945268" cy="2087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220448" y="31314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位置情報送信</a:t>
            </a:r>
            <a:endParaRPr kumimoji="1" lang="en-US" altLang="ja-JP" dirty="0" smtClean="0"/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4002530" y="3002029"/>
            <a:ext cx="3030761" cy="212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50225" y="4000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住所取得</a:t>
            </a:r>
            <a:endParaRPr kumimoji="1" lang="en-US" altLang="ja-JP" dirty="0" smtClean="0"/>
          </a:p>
        </p:txBody>
      </p:sp>
      <p:cxnSp>
        <p:nvCxnSpPr>
          <p:cNvPr id="23" name="直線矢印コネクタ 22"/>
          <p:cNvCxnSpPr>
            <a:endCxn id="4" idx="1"/>
          </p:cNvCxnSpPr>
          <p:nvPr/>
        </p:nvCxnSpPr>
        <p:spPr>
          <a:xfrm flipV="1">
            <a:off x="3857108" y="5383817"/>
            <a:ext cx="3035034" cy="254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4080969" y="5666803"/>
            <a:ext cx="219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自分の位置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住所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に投稿</a:t>
            </a:r>
            <a:endParaRPr kumimoji="1" lang="en-US" altLang="ja-JP" dirty="0" smtClean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06701" y="2761482"/>
            <a:ext cx="6213721" cy="3888503"/>
            <a:chOff x="706701" y="2761482"/>
            <a:chExt cx="6213721" cy="3888503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4080969" y="2761482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500104" y="4370014"/>
              <a:ext cx="142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JSON, XML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6701" y="4906763"/>
              <a:ext cx="2302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・位置情報取得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・バックグラウンド動作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</a:t>
              </a:r>
              <a:r>
                <a:rPr kumimoji="1" lang="en-US" altLang="ja-JP" sz="1400" dirty="0" smtClean="0">
                  <a:solidFill>
                    <a:srgbClr val="FF0000"/>
                  </a:solidFill>
                </a:rPr>
                <a:t>Twitter</a:t>
              </a:r>
              <a:r>
                <a:rPr kumimoji="1" lang="ja-JP" altLang="en-US" sz="1400" dirty="0" smtClean="0">
                  <a:solidFill>
                    <a:srgbClr val="FF0000"/>
                  </a:solidFill>
                </a:rPr>
                <a:t>認証</a:t>
              </a:r>
              <a:endParaRPr kumimoji="1" lang="en-US" altLang="ja-JP" sz="14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1400" dirty="0" smtClean="0">
                  <a:solidFill>
                    <a:srgbClr val="FF0000"/>
                  </a:solidFill>
                </a:rPr>
                <a:t>・投稿ボタンなど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76435" y="6280653"/>
              <a:ext cx="2104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HTTP GET(POST)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802376" y="1230868"/>
            <a:ext cx="153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逆</a:t>
            </a:r>
            <a:r>
              <a:rPr kumimoji="1" lang="en-US" altLang="ja-JP" dirty="0" smtClean="0"/>
              <a:t>Geo</a:t>
            </a:r>
            <a:r>
              <a:rPr kumimoji="1" lang="ja-JP" altLang="en-US" dirty="0" smtClean="0"/>
              <a:t>コーダ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1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/>
              <a:t>130</a:t>
            </a:r>
            <a:r>
              <a:rPr kumimoji="1" lang="ja-JP" altLang="en-US" sz="4800" dirty="0" smtClean="0"/>
              <a:t>万アクティベート</a:t>
            </a:r>
            <a:r>
              <a:rPr kumimoji="1" lang="en-US" altLang="ja-JP" sz="4800" dirty="0" smtClean="0"/>
              <a:t>/day</a:t>
            </a:r>
            <a:endParaRPr kumimoji="1" lang="ja-JP" altLang="en-US" sz="4800" dirty="0"/>
          </a:p>
        </p:txBody>
      </p:sp>
      <p:pic>
        <p:nvPicPr>
          <p:cNvPr id="5" name="図 4" descr="スクリーンショット 2012-10-25 13.5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6" y="2190436"/>
            <a:ext cx="6604000" cy="31242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70513" y="579052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端末台数は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億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千万台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65817" y="1305176"/>
            <a:ext cx="204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2012/09/06</a:t>
            </a:r>
            <a:r>
              <a:rPr kumimoji="1" lang="ja-JP" altLang="en-US" dirty="0" smtClean="0"/>
              <a:t>時点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84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別世界スマートフォン出荷シェア</a:t>
            </a:r>
            <a:endParaRPr kumimoji="1" lang="ja-JP" altLang="en-US" sz="36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68461"/>
              </p:ext>
            </p:extLst>
          </p:nvPr>
        </p:nvGraphicFramePr>
        <p:xfrm>
          <a:off x="457200" y="1308577"/>
          <a:ext cx="8229600" cy="5272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57422" y="6167630"/>
            <a:ext cx="323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2012</a:t>
            </a:r>
            <a:r>
              <a:rPr kumimoji="1" lang="ja-JP" altLang="en-US" dirty="0" smtClean="0"/>
              <a:t>年第一四半期：</a:t>
            </a:r>
            <a:r>
              <a:rPr kumimoji="1" lang="en-US" altLang="ja-JP" dirty="0" smtClean="0"/>
              <a:t>IDC</a:t>
            </a:r>
            <a:r>
              <a:rPr kumimoji="1" lang="ja-JP" altLang="en-US" dirty="0" smtClean="0"/>
              <a:t>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366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はオープンソースで公開され、誰でも自由に加工・開発が可能なミドルウェア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の開発と言っても、レイヤーによって分かれており、様々な業界の人がレイヤー毎やレイヤーに跨って開発などを行なっている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開発に必要な技術や知識は、開発するレイヤーによって多少異なる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アプリはイベント駆動型である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14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>
                <a:latin typeface="+mj-ea"/>
              </a:rPr>
              <a:t>本講座</a:t>
            </a:r>
            <a:r>
              <a:rPr kumimoji="1" lang="ja-JP" altLang="en-US" dirty="0" smtClean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の概要を理解する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の開発方法について理解する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Android</a:t>
            </a:r>
            <a:r>
              <a:rPr lang="ja-JP" altLang="en-US" sz="2800" dirty="0" smtClean="0"/>
              <a:t>の開発に必要な道具について理解する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652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開発要素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759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を構成する要素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Activity</a:t>
            </a:r>
          </a:p>
          <a:p>
            <a:r>
              <a:rPr lang="en-US" altLang="ja-JP" sz="3200" dirty="0" smtClean="0"/>
              <a:t>Service</a:t>
            </a:r>
          </a:p>
          <a:p>
            <a:r>
              <a:rPr kumimoji="1" lang="en-US" altLang="ja-JP" sz="3200" dirty="0" smtClean="0"/>
              <a:t>Intent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280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6"/>
          <p:cNvSpPr/>
          <p:nvPr/>
        </p:nvSpPr>
        <p:spPr>
          <a:xfrm>
            <a:off x="6493106" y="4127788"/>
            <a:ext cx="2193694" cy="2184170"/>
          </a:xfrm>
          <a:prstGeom prst="parallelogram">
            <a:avLst/>
          </a:prstGeom>
          <a:solidFill>
            <a:srgbClr val="D0FFCD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5185970" y="6023301"/>
            <a:ext cx="191467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253320" y="5099600"/>
            <a:ext cx="18473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65493"/>
            <a:ext cx="8229600" cy="2287042"/>
          </a:xfrm>
        </p:spPr>
        <p:txBody>
          <a:bodyPr/>
          <a:lstStyle/>
          <a:p>
            <a:r>
              <a:rPr lang="ja-JP" altLang="en-US" dirty="0" smtClean="0"/>
              <a:t>画面を構成する要素。</a:t>
            </a:r>
            <a:r>
              <a:rPr lang="en-US" altLang="ja-JP" dirty="0" smtClean="0"/>
              <a:t>1Activity = 1</a:t>
            </a:r>
            <a:r>
              <a:rPr lang="ja-JP" altLang="en-US" dirty="0" smtClean="0"/>
              <a:t>画面</a:t>
            </a:r>
            <a:endParaRPr lang="en-US" altLang="ja-JP" dirty="0" smtClean="0"/>
          </a:p>
          <a:p>
            <a:r>
              <a:rPr kumimoji="1" lang="ja-JP" altLang="en-US" dirty="0" smtClean="0"/>
              <a:t>アプリが起動すると、最初に呼ばれるエントリポイント</a:t>
            </a:r>
            <a:endParaRPr kumimoji="1" lang="en-US" altLang="ja-JP" dirty="0" smtClean="0"/>
          </a:p>
          <a:p>
            <a:r>
              <a:rPr lang="en-US" altLang="ja-JP" dirty="0" smtClean="0"/>
              <a:t>Activity</a:t>
            </a:r>
            <a:r>
              <a:rPr lang="ja-JP" altLang="en-US" dirty="0" smtClean="0"/>
              <a:t>上にコンポーネント部品を配置して、</a:t>
            </a:r>
            <a:r>
              <a:rPr lang="en-US" altLang="ja-JP" dirty="0" smtClean="0"/>
              <a:t>UI</a:t>
            </a:r>
            <a:r>
              <a:rPr lang="ja-JP" altLang="en-US" dirty="0" smtClean="0"/>
              <a:t>を構成する</a:t>
            </a:r>
            <a:endParaRPr lang="en-US" altLang="ja-JP" dirty="0" smtClean="0"/>
          </a:p>
          <a:p>
            <a:r>
              <a:rPr kumimoji="1" lang="ja-JP" altLang="en-US" dirty="0" smtClean="0"/>
              <a:t>ユーザとのインタラクションを行う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810" y="4127788"/>
            <a:ext cx="2285067" cy="2315739"/>
          </a:xfrm>
          <a:prstGeom prst="rect">
            <a:avLst/>
          </a:prstGeom>
        </p:spPr>
      </p:pic>
      <p:sp>
        <p:nvSpPr>
          <p:cNvPr id="8" name="平行四辺形 7"/>
          <p:cNvSpPr/>
          <p:nvPr/>
        </p:nvSpPr>
        <p:spPr>
          <a:xfrm>
            <a:off x="4299253" y="4127788"/>
            <a:ext cx="2193694" cy="2184170"/>
          </a:xfrm>
          <a:prstGeom prst="parallelogram">
            <a:avLst/>
          </a:prstGeom>
          <a:solidFill>
            <a:schemeClr val="bg2">
              <a:alpha val="45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1231" y="6348041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47374" y="63480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コンポーネント</a:t>
            </a:r>
            <a:endParaRPr kumimoji="1" lang="ja-JP" altLang="en-US" b="1" dirty="0"/>
          </a:p>
        </p:txBody>
      </p:sp>
      <p:sp>
        <p:nvSpPr>
          <p:cNvPr id="9" name="平行四辺形 8"/>
          <p:cNvSpPr/>
          <p:nvPr/>
        </p:nvSpPr>
        <p:spPr>
          <a:xfrm>
            <a:off x="4711432" y="5022625"/>
            <a:ext cx="1242715" cy="344838"/>
          </a:xfrm>
          <a:prstGeom prst="parallelogram">
            <a:avLst/>
          </a:prstGeom>
          <a:solidFill>
            <a:schemeClr val="bg2">
              <a:alpha val="40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OK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>
            <a:off x="4546324" y="5542207"/>
            <a:ext cx="1313149" cy="344838"/>
          </a:xfrm>
          <a:prstGeom prst="parallelogram">
            <a:avLst/>
          </a:prstGeom>
          <a:solidFill>
            <a:schemeClr val="bg2">
              <a:alpha val="39000"/>
            </a:schemeClr>
          </a:solidFill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0000"/>
                </a:solidFill>
              </a:rPr>
              <a:t>CANCEL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096568" y="5099600"/>
            <a:ext cx="2156752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3048462" y="6023301"/>
            <a:ext cx="213750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2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画面</a:t>
            </a:r>
            <a:r>
              <a:rPr kumimoji="1" lang="ja-JP" altLang="en-US" dirty="0" smtClean="0"/>
              <a:t>の遷移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3972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997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4073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521438" y="2971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597638" y="2590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5597638" y="22098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D0FF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473438" y="1982751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3972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3997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4073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5521438" y="5715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5597638" y="5334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5597638" y="4953000"/>
            <a:ext cx="1447800" cy="457200"/>
          </a:xfrm>
          <a:prstGeom prst="parallelogram">
            <a:avLst>
              <a:gd name="adj" fmla="val 978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73438" y="4572000"/>
            <a:ext cx="4114800" cy="0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625838" y="41148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「戻る」で１つづつスタック破棄</a:t>
            </a:r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3387838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951975" y="1492353"/>
            <a:ext cx="328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Activity</a:t>
            </a:r>
            <a:r>
              <a:rPr lang="ja-JP" altLang="en-US" dirty="0" smtClean="0"/>
              <a:t>がスタック</a:t>
            </a:r>
            <a:r>
              <a:rPr lang="ja-JP" altLang="en-US" dirty="0"/>
              <a:t>に積まれる</a:t>
            </a: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 flipH="1">
            <a:off x="4835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3311638" y="625551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67489" y="3505200"/>
            <a:ext cx="762000" cy="330200"/>
          </a:xfrm>
          <a:custGeom>
            <a:avLst/>
            <a:gdLst>
              <a:gd name="T0" fmla="*/ 0 w 480"/>
              <a:gd name="T1" fmla="*/ 48 h 208"/>
              <a:gd name="T2" fmla="*/ 192 w 480"/>
              <a:gd name="T3" fmla="*/ 192 h 208"/>
              <a:gd name="T4" fmla="*/ 384 w 480"/>
              <a:gd name="T5" fmla="*/ 144 h 208"/>
              <a:gd name="T6" fmla="*/ 480 w 480"/>
              <a:gd name="T7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08">
                <a:moveTo>
                  <a:pt x="0" y="48"/>
                </a:moveTo>
                <a:cubicBezTo>
                  <a:pt x="64" y="112"/>
                  <a:pt x="128" y="176"/>
                  <a:pt x="192" y="192"/>
                </a:cubicBezTo>
                <a:cubicBezTo>
                  <a:pt x="256" y="208"/>
                  <a:pt x="336" y="176"/>
                  <a:pt x="384" y="144"/>
                </a:cubicBezTo>
                <a:cubicBezTo>
                  <a:pt x="432" y="112"/>
                  <a:pt x="456" y="5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87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/>
          <p:cNvCxnSpPr/>
          <p:nvPr/>
        </p:nvCxnSpPr>
        <p:spPr>
          <a:xfrm>
            <a:off x="3245556" y="5278341"/>
            <a:ext cx="217311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Service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画面の無い独立したデーモンのようなもの</a:t>
            </a:r>
            <a:endParaRPr lang="en-US" altLang="ja-JP" dirty="0" smtClean="0"/>
          </a:p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と組合せて使うことが多い</a:t>
            </a:r>
            <a:endParaRPr kumimoji="1" lang="en-US" altLang="ja-JP" dirty="0" smtClean="0"/>
          </a:p>
          <a:p>
            <a:r>
              <a:rPr lang="ja-JP" altLang="en-US" dirty="0" smtClean="0"/>
              <a:t>例）音楽再生アプリなど、バックグラウンドで音楽の再生を行う</a:t>
            </a:r>
            <a:endParaRPr lang="en-US" altLang="ja-JP" dirty="0" smtClean="0"/>
          </a:p>
          <a:p>
            <a:r>
              <a:rPr kumimoji="1" lang="ja-JP" altLang="en-US" dirty="0" smtClean="0"/>
              <a:t>処理時間の掛かる処理や、常時動作したり監視したりすることに使われる</a:t>
            </a:r>
            <a:endParaRPr kumimoji="1" lang="en-US" altLang="ja-JP" dirty="0" smtClean="0"/>
          </a:p>
        </p:txBody>
      </p:sp>
      <p:sp>
        <p:nvSpPr>
          <p:cNvPr id="4" name="平行四辺形 3"/>
          <p:cNvSpPr/>
          <p:nvPr/>
        </p:nvSpPr>
        <p:spPr>
          <a:xfrm>
            <a:off x="2250366" y="4127788"/>
            <a:ext cx="2193694" cy="2184170"/>
          </a:xfrm>
          <a:prstGeom prst="parallelogram">
            <a:avLst/>
          </a:prstGeom>
          <a:solidFill>
            <a:srgbClr val="D0FFCD">
              <a:alpha val="60000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60269" y="6364897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Activity</a:t>
            </a:r>
            <a:endParaRPr kumimoji="1" lang="ja-JP" altLang="en-US" b="1" dirty="0"/>
          </a:p>
        </p:txBody>
      </p:sp>
      <p:sp>
        <p:nvSpPr>
          <p:cNvPr id="8" name="角丸四角形 7"/>
          <p:cNvSpPr/>
          <p:nvPr/>
        </p:nvSpPr>
        <p:spPr>
          <a:xfrm>
            <a:off x="5418667" y="4769556"/>
            <a:ext cx="2144889" cy="9219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</a:rPr>
              <a:t>Service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58356" y="57587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処理時間の長い処理を委譲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07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を呼び出す</a:t>
            </a:r>
            <a:r>
              <a:rPr lang="ja-JP" altLang="en-US" dirty="0" smtClean="0"/>
              <a:t>メッセージ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画面遷移、他のアプリの呼び出し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Service</a:t>
            </a:r>
            <a:r>
              <a:rPr lang="ja-JP" altLang="en-US" dirty="0" smtClean="0"/>
              <a:t>の呼び出し</a:t>
            </a:r>
            <a:endParaRPr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種類の呼び出し方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明示的</a:t>
            </a:r>
            <a:r>
              <a:rPr lang="en-US" altLang="ja-JP" sz="2000" dirty="0" smtClean="0"/>
              <a:t>Intent</a:t>
            </a:r>
          </a:p>
          <a:p>
            <a:pPr lvl="1"/>
            <a:r>
              <a:rPr kumimoji="1" lang="ja-JP" altLang="en-US" sz="2000" dirty="0" smtClean="0"/>
              <a:t>暗黙的</a:t>
            </a:r>
            <a:r>
              <a:rPr kumimoji="1" lang="en-US" altLang="ja-JP" sz="2000" dirty="0" smtClean="0"/>
              <a:t>Intent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32370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524029" y="3912260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640667" y="4302668"/>
            <a:ext cx="1883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073408" y="3954593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5524029" y="5655733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Service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5" idx="2"/>
            <a:endCxn id="9" idx="0"/>
          </p:cNvCxnSpPr>
          <p:nvPr/>
        </p:nvCxnSpPr>
        <p:spPr>
          <a:xfrm>
            <a:off x="6728178" y="4693075"/>
            <a:ext cx="0" cy="96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28178" y="4965890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6741" y="5150556"/>
            <a:ext cx="493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 : </a:t>
            </a:r>
            <a:r>
              <a:rPr kumimoji="1" lang="ja-JP" altLang="en-US" dirty="0" smtClean="0"/>
              <a:t>相手を指定して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を投げる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406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Intent(2)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</a:p>
          <a:p>
            <a:pPr lvl="1"/>
            <a:r>
              <a:rPr lang="ja-JP" altLang="en-US" dirty="0"/>
              <a:t>受け取って欲しい情報を</a:t>
            </a:r>
            <a:r>
              <a:rPr lang="en-US" altLang="ja-JP" dirty="0"/>
              <a:t>Intent</a:t>
            </a:r>
            <a:r>
              <a:rPr lang="ja-JP" altLang="en-US" dirty="0"/>
              <a:t>にセットして</a:t>
            </a:r>
            <a:r>
              <a:rPr lang="ja-JP" altLang="en-US" dirty="0" smtClean="0"/>
              <a:t>投げる</a:t>
            </a:r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54593"/>
            <a:ext cx="1650059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A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135511" y="2576408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B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4" idx="3"/>
            <a:endCxn id="18" idx="1"/>
          </p:cNvCxnSpPr>
          <p:nvPr/>
        </p:nvCxnSpPr>
        <p:spPr>
          <a:xfrm>
            <a:off x="2107259" y="4345001"/>
            <a:ext cx="1077151" cy="12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255633" y="4391855"/>
            <a:ext cx="83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Intent</a:t>
            </a:r>
            <a:endParaRPr kumimoji="1" lang="ja-JP" altLang="en-US" b="1" dirty="0"/>
          </a:p>
        </p:txBody>
      </p:sp>
      <p:sp>
        <p:nvSpPr>
          <p:cNvPr id="9" name="角丸四角形 8"/>
          <p:cNvSpPr/>
          <p:nvPr/>
        </p:nvSpPr>
        <p:spPr>
          <a:xfrm>
            <a:off x="6135511" y="5288844"/>
            <a:ext cx="2408297" cy="780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Activity </a:t>
            </a:r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18" idx="3"/>
            <a:endCxn id="5" idx="1"/>
          </p:cNvCxnSpPr>
          <p:nvPr/>
        </p:nvCxnSpPr>
        <p:spPr>
          <a:xfrm flipV="1">
            <a:off x="4962408" y="2966816"/>
            <a:ext cx="1173103" cy="139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3184410" y="3967482"/>
            <a:ext cx="1777998" cy="780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Android</a:t>
            </a:r>
          </a:p>
          <a:p>
            <a:pPr algn="ctr"/>
            <a:r>
              <a:rPr kumimoji="1" lang="en-US" altLang="ja-JP" dirty="0" smtClean="0"/>
              <a:t>System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18" idx="3"/>
            <a:endCxn id="9" idx="1"/>
          </p:cNvCxnSpPr>
          <p:nvPr/>
        </p:nvCxnSpPr>
        <p:spPr>
          <a:xfrm>
            <a:off x="4962408" y="4357890"/>
            <a:ext cx="1173103" cy="1321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45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pic>
        <p:nvPicPr>
          <p:cNvPr id="11" name="図 10" descr="Screenshot_2012-10-24-15-27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67" y="1534348"/>
            <a:ext cx="2709334" cy="481659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29085" y="17943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ギャラリーから「共有」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421" y="26834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画像の送信先が一覧で表示される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  <a:endCxn id="15" idx="0"/>
          </p:cNvCxnSpPr>
          <p:nvPr/>
        </p:nvCxnSpPr>
        <p:spPr>
          <a:xfrm>
            <a:off x="2390997" y="2163705"/>
            <a:ext cx="0" cy="519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938578" y="4525705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で画像を送信したい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29085" y="539983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画像を</a:t>
            </a:r>
            <a:r>
              <a:rPr kumimoji="1" lang="ja-JP" altLang="en-US" dirty="0"/>
              <a:t>受け取れる</a:t>
            </a:r>
            <a:r>
              <a:rPr kumimoji="1" lang="ja-JP" altLang="en-US" dirty="0" smtClean="0"/>
              <a:t>アプリ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(</a:t>
            </a:r>
            <a:r>
              <a:rPr kumimoji="1" lang="en-US" altLang="ja-JP" dirty="0"/>
              <a:t>Activity)</a:t>
            </a:r>
            <a:r>
              <a:rPr kumimoji="1" lang="ja-JP" altLang="en-US" dirty="0" smtClean="0"/>
              <a:t>が手を挙げる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20" idx="2"/>
            <a:endCxn id="19" idx="0"/>
          </p:cNvCxnSpPr>
          <p:nvPr/>
        </p:nvCxnSpPr>
        <p:spPr>
          <a:xfrm>
            <a:off x="2390997" y="4895037"/>
            <a:ext cx="0" cy="504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下矢印 24"/>
          <p:cNvSpPr/>
          <p:nvPr/>
        </p:nvSpPr>
        <p:spPr>
          <a:xfrm>
            <a:off x="1967664" y="3414888"/>
            <a:ext cx="846666" cy="771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3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2964" y="2291363"/>
            <a:ext cx="752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Intent(this,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NextActivity.class</a:t>
            </a:r>
            <a:r>
              <a:rPr kumimoji="1" lang="en-US" altLang="ja-JP" b="1" dirty="0" smtClean="0">
                <a:latin typeface="Courier New"/>
                <a:cs typeface="Courier New"/>
              </a:rPr>
              <a:t>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858" y="4215818"/>
            <a:ext cx="821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b="1" dirty="0" smtClean="0">
                <a:latin typeface="Courier New"/>
                <a:cs typeface="Courier New"/>
              </a:rPr>
              <a:t>, </a:t>
            </a:r>
          </a:p>
          <a:p>
            <a:r>
              <a:rPr kumimoji="1" lang="en-US" altLang="ja-JP" b="1" dirty="0">
                <a:latin typeface="Courier New"/>
                <a:cs typeface="Courier New"/>
              </a:rPr>
              <a:t> </a:t>
            </a:r>
            <a:r>
              <a:rPr kumimoji="1" lang="en-US" altLang="ja-JP" b="1" dirty="0" smtClean="0">
                <a:latin typeface="Courier New"/>
                <a:cs typeface="Courier New"/>
              </a:rPr>
              <a:t>                    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b="1" dirty="0" smtClean="0">
                <a:latin typeface="Courier New"/>
                <a:cs typeface="Courier New"/>
              </a:rPr>
              <a:t>(“http://</a:t>
            </a:r>
            <a:r>
              <a:rPr kumimoji="1" lang="en-US" altLang="ja-JP" b="1" dirty="0" err="1" smtClean="0">
                <a:latin typeface="Courier New"/>
                <a:cs typeface="Courier New"/>
              </a:rPr>
              <a:t>www.yahoo.co.jp</a:t>
            </a:r>
            <a:r>
              <a:rPr kumimoji="1" lang="en-US" altLang="ja-JP" b="1" dirty="0" smtClean="0">
                <a:latin typeface="Courier New"/>
                <a:cs typeface="Courier New"/>
              </a:rPr>
              <a:t>”));</a:t>
            </a:r>
          </a:p>
          <a:p>
            <a:r>
              <a:rPr kumimoji="1" lang="en-US" altLang="ja-JP" b="1" dirty="0" err="1" smtClean="0">
                <a:latin typeface="Courier New"/>
                <a:cs typeface="Courier New"/>
              </a:rPr>
              <a:t>startActivity</a:t>
            </a:r>
            <a:r>
              <a:rPr kumimoji="1" lang="en-US" altLang="ja-JP" b="1" dirty="0" smtClean="0">
                <a:latin typeface="Courier New"/>
                <a:cs typeface="Courier New"/>
              </a:rPr>
              <a:t>(intent);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8207" y="3030894"/>
            <a:ext cx="1107996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自分から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6951" y="3030894"/>
            <a:ext cx="213208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4454738" y="2655641"/>
            <a:ext cx="625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214834" y="2655641"/>
            <a:ext cx="2483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6" idx="0"/>
          </p:cNvCxnSpPr>
          <p:nvPr/>
        </p:nvCxnSpPr>
        <p:spPr>
          <a:xfrm flipV="1">
            <a:off x="4412205" y="2655641"/>
            <a:ext cx="360042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0"/>
          </p:cNvCxnSpPr>
          <p:nvPr/>
        </p:nvCxnSpPr>
        <p:spPr>
          <a:xfrm flipH="1" flipV="1">
            <a:off x="6965941" y="2655641"/>
            <a:ext cx="237055" cy="37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15963" y="1931652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7858" y="3846486"/>
            <a:ext cx="198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暗黙的な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222279" y="4539981"/>
            <a:ext cx="25416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222279" y="3661820"/>
            <a:ext cx="1800493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表示して欲しい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1" idx="2"/>
          </p:cNvCxnSpPr>
          <p:nvPr/>
        </p:nvCxnSpPr>
        <p:spPr>
          <a:xfrm>
            <a:off x="5122526" y="4031152"/>
            <a:ext cx="92308" cy="32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402911" y="4846331"/>
            <a:ext cx="4688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5165448" y="5305613"/>
            <a:ext cx="874909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26" idx="0"/>
          </p:cNvCxnSpPr>
          <p:nvPr/>
        </p:nvCxnSpPr>
        <p:spPr>
          <a:xfrm flipH="1" flipV="1">
            <a:off x="5503478" y="4846331"/>
            <a:ext cx="99425" cy="45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6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コード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319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“http://www.google.com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7127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423410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Intent.ACTION_VIEW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geo:0,0?q=Tokyo”));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01862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Intent.ACTION_SENDTO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>
                <a:latin typeface="Courier New"/>
                <a:cs typeface="Courier New"/>
              </a:rPr>
              <a:t>(</a:t>
            </a:r>
            <a:r>
              <a:rPr kumimoji="1" lang="en-US" altLang="ja-JP" sz="1400" b="1" dirty="0">
                <a:latin typeface="Courier New"/>
                <a:cs typeface="Courier New"/>
                <a:hlinkClick r:id="rId3"/>
              </a:rPr>
              <a:t>mailto:hoge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3"/>
              </a:rPr>
              <a:t>@huga.net</a:t>
            </a:r>
            <a:r>
              <a:rPr kumimoji="1" lang="en-US" altLang="ja-JP" sz="1400" b="1" dirty="0">
                <a:latin typeface="Courier New"/>
                <a:cs typeface="Courier New"/>
              </a:rPr>
              <a:t>)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2" y="17250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ブラウザの呼び出し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52" y="2479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電話を掛ける（表示のみ）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5218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Courier New"/>
                <a:cs typeface="Courier New"/>
              </a:rPr>
              <a:t>Intent intent = new Intent(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Intent.ACTION_CALL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, </a:t>
            </a:r>
            <a:r>
              <a:rPr kumimoji="1" lang="en-US" altLang="ja-JP" sz="1400" b="1" dirty="0" err="1" smtClean="0">
                <a:latin typeface="Courier New"/>
                <a:cs typeface="Courier New"/>
              </a:rPr>
              <a:t>Uri.parse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(</a:t>
            </a:r>
            <a:r>
              <a:rPr kumimoji="1" lang="en-US" altLang="ja-JP" sz="1400" b="1" dirty="0" smtClean="0">
                <a:latin typeface="Courier New"/>
                <a:cs typeface="Courier New"/>
                <a:hlinkClick r:id="rId2"/>
              </a:rPr>
              <a:t>“</a:t>
            </a:r>
            <a:r>
              <a:rPr kumimoji="1" lang="en-US" altLang="ja-JP" sz="1400" b="1" dirty="0" smtClean="0">
                <a:latin typeface="Courier New"/>
                <a:cs typeface="Courier New"/>
              </a:rPr>
              <a:t>tel:12345678”));</a:t>
            </a:r>
            <a:endParaRPr kumimoji="1" lang="ja-JP" altLang="en-US" sz="1400" b="1" dirty="0">
              <a:latin typeface="Courier New"/>
              <a:cs typeface="Courier New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852" y="3272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電話を掛ける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52" y="3941749"/>
            <a:ext cx="22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GoogleMaps</a:t>
            </a:r>
            <a:r>
              <a:rPr kumimoji="1" lang="ja-JP" altLang="en-US" dirty="0" smtClean="0"/>
              <a:t>を開く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998" y="4652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メールを開く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0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講師紹介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259" y="1600200"/>
            <a:ext cx="9068741" cy="4525963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渡辺知男</a:t>
            </a:r>
            <a:r>
              <a:rPr kumimoji="1" lang="en-US" altLang="ja-JP" sz="3200" dirty="0" smtClean="0"/>
              <a:t>  </a:t>
            </a:r>
            <a:r>
              <a:rPr kumimoji="1" lang="en-US" altLang="ja-JP" sz="1800" dirty="0" smtClean="0">
                <a:latin typeface="+mn-lt"/>
              </a:rPr>
              <a:t>Twitter ID @</a:t>
            </a:r>
            <a:r>
              <a:rPr kumimoji="1" lang="en-US" altLang="ja-JP" sz="1800" dirty="0" err="1" smtClean="0">
                <a:latin typeface="+mn-lt"/>
              </a:rPr>
              <a:t>tomo_watanabe</a:t>
            </a:r>
            <a:endParaRPr kumimoji="1" lang="en-US" altLang="ja-JP" sz="3200" dirty="0" smtClean="0">
              <a:latin typeface="+mn-lt"/>
            </a:endParaRPr>
          </a:p>
          <a:p>
            <a:pPr lvl="1"/>
            <a:r>
              <a:rPr kumimoji="1" lang="en-US" altLang="ja-JP" sz="2000" dirty="0" smtClean="0"/>
              <a:t>2008</a:t>
            </a:r>
            <a:r>
              <a:rPr kumimoji="1" lang="ja-JP" altLang="en-US" sz="2000" dirty="0" smtClean="0"/>
              <a:t>年の日本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の会の立ち上げから参加。運営委員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某メーカでカーナビの開発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頓智ドットにてセカイカメラの</a:t>
            </a:r>
            <a:r>
              <a:rPr kumimoji="1" lang="en-US" altLang="ja-JP" sz="2000" dirty="0" smtClean="0"/>
              <a:t>Android</a:t>
            </a:r>
            <a:r>
              <a:rPr kumimoji="1" lang="ja-JP" altLang="en-US" sz="2000" dirty="0" smtClean="0"/>
              <a:t>版の開発などを担当</a:t>
            </a:r>
            <a:endParaRPr kumimoji="1" lang="en-US" altLang="ja-JP" sz="2000" dirty="0" smtClean="0"/>
          </a:p>
          <a:p>
            <a:pPr lvl="1"/>
            <a:r>
              <a:rPr kumimoji="1" lang="ja-JP" altLang="en-US" sz="2000" dirty="0" smtClean="0"/>
              <a:t>現在フリーランス</a:t>
            </a:r>
            <a:endParaRPr kumimoji="1" lang="en-US" altLang="ja-JP" sz="2000" dirty="0" smtClean="0"/>
          </a:p>
          <a:p>
            <a:r>
              <a:rPr lang="ja-JP" altLang="en-US" sz="3200" dirty="0" smtClean="0"/>
              <a:t>木南</a:t>
            </a:r>
            <a:r>
              <a:rPr lang="ja-JP" altLang="en-US" sz="3200" dirty="0" smtClean="0"/>
              <a:t>英夫</a:t>
            </a:r>
            <a:r>
              <a:rPr lang="en-US" altLang="ja-JP" sz="3200" dirty="0" smtClean="0"/>
              <a:t>  </a:t>
            </a:r>
            <a:r>
              <a:rPr lang="en-US" altLang="ja-JP" sz="2000" dirty="0" smtClean="0"/>
              <a:t>Twitter </a:t>
            </a:r>
            <a:r>
              <a:rPr lang="en-US" altLang="ja-JP" sz="2000" dirty="0"/>
              <a:t>ID @</a:t>
            </a:r>
            <a:r>
              <a:rPr lang="en-US" altLang="ja-JP" sz="2000" dirty="0" err="1"/>
              <a:t>hkinami</a:t>
            </a:r>
            <a:endParaRPr lang="en-US" altLang="ja-JP" sz="2000" dirty="0"/>
          </a:p>
          <a:p>
            <a:pPr lvl="1"/>
            <a:r>
              <a:rPr lang="en-US" altLang="ja-JP" sz="2000" dirty="0"/>
              <a:t>Web</a:t>
            </a:r>
            <a:r>
              <a:rPr lang="ja-JP" altLang="en-US" sz="2000" dirty="0"/>
              <a:t>サービス開発エンジニア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/>
              <a:t>Google Android </a:t>
            </a:r>
            <a:r>
              <a:rPr lang="ja-JP" altLang="en-US" sz="2000" dirty="0"/>
              <a:t>アプリケーション開発入門」</a:t>
            </a:r>
            <a:r>
              <a:rPr lang="en-US" altLang="ja-JP" sz="2000" dirty="0"/>
              <a:t>(2009</a:t>
            </a:r>
            <a:r>
              <a:rPr lang="ja-JP" altLang="en-US" sz="2000" dirty="0"/>
              <a:t>年日経</a:t>
            </a:r>
            <a:r>
              <a:rPr lang="en-US" altLang="ja-JP" sz="2000" dirty="0"/>
              <a:t>BP) </a:t>
            </a:r>
            <a:r>
              <a:rPr lang="ja-JP" altLang="en-US" sz="2000" dirty="0"/>
              <a:t>執筆</a:t>
            </a:r>
            <a:endParaRPr lang="en-US" altLang="ja-JP" sz="2000" dirty="0"/>
          </a:p>
          <a:p>
            <a:pPr lvl="1"/>
            <a:r>
              <a:rPr lang="ja-JP" altLang="en-US" sz="2000" dirty="0"/>
              <a:t>「</a:t>
            </a:r>
            <a:r>
              <a:rPr lang="en-US" altLang="ja-JP" sz="2000" dirty="0" err="1"/>
              <a:t>iOS</a:t>
            </a:r>
            <a:r>
              <a:rPr lang="en-US" altLang="ja-JP" sz="2000" dirty="0"/>
              <a:t> </a:t>
            </a:r>
            <a:r>
              <a:rPr lang="ja-JP" altLang="en-US" sz="2000" dirty="0"/>
              <a:t>プログラミング第２版」</a:t>
            </a:r>
            <a:r>
              <a:rPr lang="en-US" altLang="ja-JP" sz="2000" dirty="0"/>
              <a:t>(2011</a:t>
            </a:r>
            <a:r>
              <a:rPr lang="ja-JP" altLang="en-US" sz="2000" dirty="0"/>
              <a:t>年ピアソン桐原</a:t>
            </a:r>
            <a:r>
              <a:rPr lang="en-US" altLang="ja-JP" sz="2000" dirty="0"/>
              <a:t>) </a:t>
            </a:r>
            <a:r>
              <a:rPr lang="ja-JP" altLang="en-US" sz="2000" dirty="0"/>
              <a:t>翻訳</a:t>
            </a:r>
            <a:endParaRPr lang="en-US" altLang="ja-JP" sz="2000" dirty="0"/>
          </a:p>
          <a:p>
            <a:pPr lvl="1"/>
            <a:r>
              <a:rPr lang="en-US" altLang="ja-JP" sz="2000" dirty="0"/>
              <a:t>NFC Lab</a:t>
            </a:r>
            <a:r>
              <a:rPr lang="ja-JP" altLang="en-US" sz="2000" dirty="0"/>
              <a:t>運営</a:t>
            </a:r>
            <a:r>
              <a:rPr lang="ja-JP" altLang="en-US" sz="2000" dirty="0" smtClean="0"/>
              <a:t>委員</a:t>
            </a:r>
            <a:endParaRPr lang="en-US" altLang="ja-JP" sz="4000" dirty="0" smtClean="0"/>
          </a:p>
          <a:p>
            <a:pPr lvl="1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13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のライフサイクル</a:t>
            </a:r>
            <a:endParaRPr kumimoji="1" lang="ja-JP" altLang="en-US" dirty="0"/>
          </a:p>
        </p:txBody>
      </p:sp>
      <p:pic>
        <p:nvPicPr>
          <p:cNvPr id="4" name="図 3" descr="activity_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1" y="1145005"/>
            <a:ext cx="4420462" cy="571299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5715071" y="2107193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15071" y="2548250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715071" y="2990857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715071" y="4463006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15071" y="529048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27"/>
              </p:ext>
            </p:extLst>
          </p:nvPr>
        </p:nvGraphicFramePr>
        <p:xfrm>
          <a:off x="206642" y="1751713"/>
          <a:ext cx="3952069" cy="438911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510780"/>
                <a:gridCol w="2441289"/>
              </a:tblGrid>
              <a:tr h="56562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の起動時に呼び出される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onStart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onCreate</a:t>
                      </a:r>
                      <a:r>
                        <a:rPr kumimoji="1" lang="ja-JP" altLang="en-US" dirty="0" smtClean="0"/>
                        <a:t>の次に呼び出される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8109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onResume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が最前面に来たら呼び出される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90716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onPause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46185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onStop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が画面から消えた後に呼び出される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  <a:tr h="519582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onDestroy</a:t>
                      </a:r>
                      <a:endParaRPr kumimoji="1" lang="ja-JP" altLang="en-US" b="1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Activity</a:t>
                      </a:r>
                      <a:r>
                        <a:rPr kumimoji="1" lang="ja-JP" altLang="en-US" dirty="0" smtClean="0"/>
                        <a:t>が破棄される時に呼び出される</a:t>
                      </a:r>
                      <a:endParaRPr kumimoji="1" lang="ja-JP" altLang="en-US" b="0" i="0" dirty="0">
                        <a:latin typeface="+mn-lt"/>
                        <a:cs typeface="Courier New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直線コネクタ 13"/>
          <p:cNvCxnSpPr/>
          <p:nvPr/>
        </p:nvCxnSpPr>
        <p:spPr>
          <a:xfrm>
            <a:off x="5715071" y="6109898"/>
            <a:ext cx="1010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9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開発領域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500"/>
            <a:ext cx="8382000" cy="4445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6909" y="2903775"/>
            <a:ext cx="252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 API/REST</a:t>
            </a:r>
          </a:p>
          <a:p>
            <a:r>
              <a:rPr lang="en-US" altLang="ja-JP" sz="2400" b="1" dirty="0" smtClean="0"/>
              <a:t>Intent/C2DM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964415" y="1956759"/>
            <a:ext cx="271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Web</a:t>
            </a:r>
            <a:r>
              <a:rPr lang="ja-JP" altLang="en-US" sz="2800" b="1" dirty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436708" y="3898829"/>
            <a:ext cx="334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Android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エンジニア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71237" y="26729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>
                <a:solidFill>
                  <a:schemeClr val="bg1"/>
                </a:solidFill>
              </a:rPr>
              <a:t>デザイナ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52523" y="4836317"/>
            <a:ext cx="75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chemeClr val="bg1"/>
                </a:solidFill>
              </a:rPr>
              <a:t>PM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9064" y="3437164"/>
            <a:ext cx="201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smtClean="0"/>
              <a:t>Web/Client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6077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開発要素のまとめ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Activity, Service, Intent</a:t>
            </a:r>
            <a:r>
              <a:rPr kumimoji="1" lang="ja-JP" altLang="en-US" dirty="0" smtClean="0"/>
              <a:t>といった構成要素が重要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Activity</a:t>
            </a:r>
            <a:r>
              <a:rPr lang="ja-JP" altLang="en-US" sz="1800" dirty="0" smtClean="0"/>
              <a:t>は画面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Service</a:t>
            </a:r>
            <a:r>
              <a:rPr kumimoji="1" lang="ja-JP" altLang="en-US" sz="1800" dirty="0" smtClean="0"/>
              <a:t>はバックグラウンド動作</a:t>
            </a:r>
            <a:endParaRPr kumimoji="1" lang="en-US" altLang="ja-JP" sz="1800" dirty="0" smtClean="0"/>
          </a:p>
          <a:p>
            <a:pPr lvl="1"/>
            <a:r>
              <a:rPr lang="en-US" altLang="ja-JP" sz="1800" dirty="0" smtClean="0"/>
              <a:t>Intent</a:t>
            </a:r>
            <a:r>
              <a:rPr lang="ja-JP" altLang="en-US" sz="1800" dirty="0" smtClean="0"/>
              <a:t>はメッセージ送信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には明示的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と暗黙的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種類がある</a:t>
            </a:r>
            <a:endParaRPr kumimoji="1" lang="en-US" altLang="ja-JP" dirty="0" smtClean="0"/>
          </a:p>
          <a:p>
            <a:r>
              <a:rPr lang="en-US" altLang="ja-JP" dirty="0" smtClean="0"/>
              <a:t>Android</a:t>
            </a:r>
            <a:r>
              <a:rPr lang="ja-JP" altLang="en-US" dirty="0" smtClean="0"/>
              <a:t>アプリを作る際には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のライフサイクルを理解しておくことが必要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39825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の応用例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を使った製品例</a:t>
            </a:r>
            <a:endParaRPr kumimoji="1" lang="ja-JP" altLang="en-US" dirty="0"/>
          </a:p>
        </p:txBody>
      </p:sp>
      <p:pic>
        <p:nvPicPr>
          <p:cNvPr id="4" name="図 3" descr="feature-books._V402037909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9" y="1828157"/>
            <a:ext cx="3045648" cy="2855295"/>
          </a:xfrm>
          <a:prstGeom prst="rect">
            <a:avLst/>
          </a:prstGeom>
        </p:spPr>
      </p:pic>
      <p:pic>
        <p:nvPicPr>
          <p:cNvPr id="5" name="図 4" descr="et31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44" y="2010973"/>
            <a:ext cx="2286000" cy="2413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39400" y="4754567"/>
            <a:ext cx="135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Kindle Fire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0069" y="4458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注文端末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983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ガイガーカウンタ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2" y="1395174"/>
            <a:ext cx="6450411" cy="483548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92271" y="6353712"/>
            <a:ext cx="60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株式会社シーエー </a:t>
            </a:r>
            <a:r>
              <a:rPr lang="en-US" altLang="ja-JP" u="sng" dirty="0"/>
              <a:t>http://</a:t>
            </a:r>
            <a:r>
              <a:rPr lang="en-US" altLang="ja-JP" u="sng" dirty="0" err="1"/>
              <a:t>www.computerartisan.com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3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5" y="1298954"/>
            <a:ext cx="6975597" cy="472596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31112" y="6304094"/>
            <a:ext cx="395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www.rt-net.jp</a:t>
            </a:r>
            <a:r>
              <a:rPr lang="en-US" altLang="ja-JP" u="sng" dirty="0"/>
              <a:t>/archives/358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18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野菜工場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" y="1369275"/>
            <a:ext cx="8089770" cy="41905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82530" y="5886560"/>
            <a:ext cx="4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sites.google.com</a:t>
            </a:r>
            <a:r>
              <a:rPr lang="en-US" altLang="ja-JP" u="sng" dirty="0"/>
              <a:t>/site/</a:t>
            </a:r>
            <a:r>
              <a:rPr lang="en-US" altLang="ja-JP" u="sng" dirty="0" err="1"/>
              <a:t>bsfarmbox</a:t>
            </a:r>
            <a:r>
              <a:rPr lang="en-US" altLang="ja-JP" u="sng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408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スマートハウス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33" y="1250844"/>
            <a:ext cx="5067167" cy="46807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37033" y="6040510"/>
            <a:ext cx="635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u="sng" dirty="0"/>
              <a:t>http://</a:t>
            </a:r>
            <a:r>
              <a:rPr lang="en-US" altLang="ja-JP" u="sng" dirty="0" err="1"/>
              <a:t>www.sanyohomes.co.jp</a:t>
            </a:r>
            <a:r>
              <a:rPr lang="en-US" altLang="ja-JP" u="sng" dirty="0"/>
              <a:t>/release/20110712.html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041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Open Accessory</a:t>
            </a:r>
            <a:endParaRPr kumimoji="1" lang="ja-JP" altLang="en-US" dirty="0"/>
          </a:p>
        </p:txBody>
      </p:sp>
      <p:pic>
        <p:nvPicPr>
          <p:cNvPr id="4" name="図 3" descr="Android-at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19" y="3367425"/>
            <a:ext cx="3444611" cy="2620334"/>
          </a:xfrm>
          <a:prstGeom prst="rect">
            <a:avLst/>
          </a:prstGeom>
        </p:spPr>
      </p:pic>
      <p:pic>
        <p:nvPicPr>
          <p:cNvPr id="5" name="図 4" descr="20120803adk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35" y="1339611"/>
            <a:ext cx="3407862" cy="1787266"/>
          </a:xfrm>
          <a:prstGeom prst="rect">
            <a:avLst/>
          </a:prstGeom>
        </p:spPr>
      </p:pic>
      <p:pic>
        <p:nvPicPr>
          <p:cNvPr id="6" name="図 5" descr="16_overview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1454910"/>
            <a:ext cx="3048000" cy="2286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9692" y="4156655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経由で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を接続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することで、各種外部デバイスのセンサー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を利用したり、コントロールすることが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248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Android</a:t>
            </a:r>
            <a:r>
              <a:rPr lang="ja-JP" altLang="en-US" sz="4000" dirty="0" smtClean="0"/>
              <a:t>の概要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アプリ開発の要素</a:t>
            </a:r>
            <a:endParaRPr lang="en-US" altLang="ja-JP" sz="4000" dirty="0" smtClean="0"/>
          </a:p>
          <a:p>
            <a:r>
              <a:rPr lang="en-US" altLang="ja-JP" sz="4000" dirty="0" smtClean="0"/>
              <a:t>Android</a:t>
            </a:r>
            <a:r>
              <a:rPr lang="ja-JP" altLang="en-US" sz="4000" dirty="0" smtClean="0"/>
              <a:t>の開発環境</a:t>
            </a:r>
            <a:endParaRPr lang="en-US" altLang="ja-JP" sz="4000" dirty="0" smtClean="0"/>
          </a:p>
          <a:p>
            <a:r>
              <a:rPr lang="ja-JP" altLang="en-US" sz="4000" dirty="0" smtClean="0"/>
              <a:t>ハンズオン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67286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生産ラインへのソリューション提案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生産ライン上の</a:t>
            </a:r>
            <a:r>
              <a:rPr lang="en-US" altLang="ja-JP" sz="3600" dirty="0" smtClean="0"/>
              <a:t>Win</a:t>
            </a:r>
            <a:r>
              <a:rPr lang="ja-JP" altLang="en-US" sz="3600" dirty="0" smtClean="0"/>
              <a:t>機の置き換え</a:t>
            </a:r>
            <a:endParaRPr lang="en-US" altLang="ja-JP" sz="3600" dirty="0" smtClean="0"/>
          </a:p>
          <a:p>
            <a:pPr lvl="1"/>
            <a:r>
              <a:rPr lang="ja-JP" altLang="en-US" sz="2400" dirty="0" smtClean="0"/>
              <a:t>タッチパネル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アプリの簡単なインストール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iPhone</a:t>
            </a:r>
            <a:r>
              <a:rPr lang="ja-JP" altLang="en-US" sz="2400" dirty="0" smtClean="0"/>
              <a:t>などでの管理を共通化</a:t>
            </a:r>
            <a:endParaRPr lang="en-US" altLang="ja-JP" sz="24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6928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M2M</a:t>
            </a:r>
            <a:r>
              <a:rPr kumimoji="1" lang="ja-JP" altLang="en-US" dirty="0" smtClean="0"/>
              <a:t>への展開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NFC</a:t>
            </a:r>
            <a:r>
              <a:rPr kumimoji="1" lang="ja-JP" altLang="en-US" sz="3200" dirty="0" smtClean="0"/>
              <a:t>を使ったスモールビジネス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家電への組込み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センサーコントローラ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車載ネットワーク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5591" y="4397203"/>
            <a:ext cx="265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O2O : Online to Offline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5591" y="4799702"/>
            <a:ext cx="31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M2M : Machine to Machine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33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のキモ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6" y="1510637"/>
            <a:ext cx="7357079" cy="44513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580444" y="5606815"/>
            <a:ext cx="1053630" cy="0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6295437" y="5044252"/>
            <a:ext cx="1155230" cy="383822"/>
          </a:xfrm>
          <a:prstGeom prst="straightConnector1">
            <a:avLst/>
          </a:prstGeom>
          <a:ln w="38100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84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アーキテクチャ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1" y="1308575"/>
            <a:ext cx="8088218" cy="456175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865932" y="2982785"/>
            <a:ext cx="548423" cy="1327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634106" y="3136735"/>
            <a:ext cx="367159" cy="1403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2694010" y="3050138"/>
            <a:ext cx="479531" cy="141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415620" y="2982785"/>
            <a:ext cx="1210761" cy="1557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3713887" y="2915432"/>
            <a:ext cx="1914670" cy="154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194681" y="3050138"/>
            <a:ext cx="0" cy="1260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177614" y="2982785"/>
            <a:ext cx="596530" cy="11161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>
          <a:xfrm>
            <a:off x="5296370" y="3105505"/>
            <a:ext cx="2972741" cy="29792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開発者の繋がり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430988" y="283833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93512" y="4767675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2380076" y="4767675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7" idx="0"/>
            <a:endCxn id="6" idx="3"/>
          </p:cNvCxnSpPr>
          <p:nvPr/>
        </p:nvCxnSpPr>
        <p:spPr>
          <a:xfrm flipV="1">
            <a:off x="707438" y="3544951"/>
            <a:ext cx="844786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6"/>
            <a:endCxn id="8" idx="2"/>
          </p:cNvCxnSpPr>
          <p:nvPr/>
        </p:nvCxnSpPr>
        <p:spPr>
          <a:xfrm>
            <a:off x="1121364" y="5181601"/>
            <a:ext cx="1258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0"/>
            <a:endCxn id="6" idx="5"/>
          </p:cNvCxnSpPr>
          <p:nvPr/>
        </p:nvCxnSpPr>
        <p:spPr>
          <a:xfrm flipH="1" flipV="1">
            <a:off x="2137604" y="3544951"/>
            <a:ext cx="656398" cy="122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42659" y="17115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今までは会社間</a:t>
            </a:r>
            <a:endParaRPr kumimoji="1" lang="ja-JP" altLang="en-US" sz="2400" dirty="0"/>
          </a:p>
        </p:txBody>
      </p:sp>
      <p:sp>
        <p:nvSpPr>
          <p:cNvPr id="27" name="円/楕円 26"/>
          <p:cNvSpPr/>
          <p:nvPr/>
        </p:nvSpPr>
        <p:spPr>
          <a:xfrm>
            <a:off x="6343535" y="3257905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5619985" y="4773319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7050151" y="4773319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者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8" idx="0"/>
            <a:endCxn id="27" idx="3"/>
          </p:cNvCxnSpPr>
          <p:nvPr/>
        </p:nvCxnSpPr>
        <p:spPr>
          <a:xfrm flipV="1">
            <a:off x="6033911" y="3964521"/>
            <a:ext cx="430860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6"/>
            <a:endCxn id="29" idx="2"/>
          </p:cNvCxnSpPr>
          <p:nvPr/>
        </p:nvCxnSpPr>
        <p:spPr>
          <a:xfrm>
            <a:off x="6447837" y="5187245"/>
            <a:ext cx="6023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9" idx="0"/>
            <a:endCxn id="27" idx="5"/>
          </p:cNvCxnSpPr>
          <p:nvPr/>
        </p:nvCxnSpPr>
        <p:spPr>
          <a:xfrm flipH="1" flipV="1">
            <a:off x="7050151" y="3964521"/>
            <a:ext cx="413926" cy="8087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528866" y="17115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これからは個人間</a:t>
            </a:r>
            <a:endParaRPr kumimoji="1" lang="ja-JP" altLang="en-US" sz="2400" dirty="0"/>
          </a:p>
        </p:txBody>
      </p:sp>
      <p:sp>
        <p:nvSpPr>
          <p:cNvPr id="41" name="円/楕円 40"/>
          <p:cNvSpPr/>
          <p:nvPr/>
        </p:nvSpPr>
        <p:spPr>
          <a:xfrm>
            <a:off x="4659610" y="2342444"/>
            <a:ext cx="827852" cy="82785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2" name="円/楕円 41"/>
          <p:cNvSpPr/>
          <p:nvPr/>
        </p:nvSpPr>
        <p:spPr>
          <a:xfrm>
            <a:off x="4538374" y="6030148"/>
            <a:ext cx="827852" cy="82785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20475" y="2430053"/>
            <a:ext cx="827852" cy="827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r>
              <a:rPr kumimoji="1" lang="ja-JP" altLang="en-US" dirty="0" smtClean="0"/>
              <a:t>社</a:t>
            </a:r>
            <a:endParaRPr kumimoji="1" lang="ja-JP" altLang="en-US" dirty="0"/>
          </a:p>
        </p:txBody>
      </p:sp>
      <p:cxnSp>
        <p:nvCxnSpPr>
          <p:cNvPr id="45" name="直線矢印コネクタ 44"/>
          <p:cNvCxnSpPr>
            <a:stCxn id="40" idx="1"/>
            <a:endCxn id="41" idx="5"/>
          </p:cNvCxnSpPr>
          <p:nvPr/>
        </p:nvCxnSpPr>
        <p:spPr>
          <a:xfrm flipH="1" flipV="1">
            <a:off x="5366226" y="3049060"/>
            <a:ext cx="365492" cy="4927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40" idx="3"/>
            <a:endCxn id="42" idx="7"/>
          </p:cNvCxnSpPr>
          <p:nvPr/>
        </p:nvCxnSpPr>
        <p:spPr>
          <a:xfrm flipH="1">
            <a:off x="5244990" y="5648416"/>
            <a:ext cx="486728" cy="5029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40" idx="7"/>
            <a:endCxn id="43" idx="3"/>
          </p:cNvCxnSpPr>
          <p:nvPr/>
        </p:nvCxnSpPr>
        <p:spPr>
          <a:xfrm flipV="1">
            <a:off x="7833763" y="3136669"/>
            <a:ext cx="407948" cy="405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2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の会</a:t>
            </a:r>
            <a:endParaRPr kumimoji="1" lang="en-US" altLang="ja-JP" dirty="0" smtClean="0"/>
          </a:p>
          <a:p>
            <a:pPr lvl="1"/>
            <a:r>
              <a:rPr lang="ja-JP" altLang="en-US" sz="2000" dirty="0" smtClean="0"/>
              <a:t>年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回のカンファレンス</a:t>
            </a:r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各地方部会</a:t>
            </a:r>
            <a:endParaRPr kumimoji="1" lang="en-US" altLang="ja-JP" sz="2000" dirty="0" smtClean="0"/>
          </a:p>
          <a:p>
            <a:r>
              <a:rPr kumimoji="1" lang="ja-JP" altLang="en-US" dirty="0" smtClean="0">
                <a:latin typeface="+mj-ea"/>
                <a:ea typeface="+mj-ea"/>
              </a:rPr>
              <a:t>福井支部（支部長</a:t>
            </a:r>
            <a:r>
              <a:rPr kumimoji="1" lang="en-US" altLang="ja-JP" dirty="0" smtClean="0">
                <a:latin typeface="+mj-ea"/>
                <a:ea typeface="+mj-ea"/>
              </a:rPr>
              <a:t> </a:t>
            </a:r>
            <a:r>
              <a:rPr kumimoji="1" lang="ja-JP" altLang="en-US" dirty="0" smtClean="0">
                <a:latin typeface="+mj-ea"/>
                <a:ea typeface="+mj-ea"/>
              </a:rPr>
              <a:t>福野さん）</a:t>
            </a:r>
            <a:endParaRPr kumimoji="1" lang="en-US" altLang="ja-JP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 smtClean="0">
                <a:latin typeface="+mj-ea"/>
                <a:ea typeface="+mj-ea"/>
              </a:rPr>
              <a:t>Twitter : 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https</a:t>
            </a:r>
            <a:r>
              <a:rPr lang="en-US" altLang="ja-JP" sz="2000" dirty="0">
                <a:latin typeface="+mj-ea"/>
                <a:ea typeface="+mj-ea"/>
                <a:hlinkClick r:id="rId2"/>
              </a:rPr>
              <a:t>://twitter.com/</a:t>
            </a:r>
            <a:r>
              <a:rPr lang="en-US" altLang="ja-JP" sz="2000" dirty="0" smtClean="0">
                <a:latin typeface="+mj-ea"/>
                <a:ea typeface="+mj-ea"/>
                <a:hlinkClick r:id="rId2"/>
              </a:rPr>
              <a:t>android_fukui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en-US" altLang="ja-JP" sz="2000" dirty="0">
                <a:latin typeface="+mj-ea"/>
                <a:ea typeface="+mj-ea"/>
              </a:rPr>
              <a:t>Facebook : 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http://www.facebook.com/groups/202615529760972</a:t>
            </a:r>
            <a:r>
              <a:rPr lang="en-US" altLang="ja-JP" sz="2000" dirty="0" smtClean="0">
                <a:latin typeface="+mj-ea"/>
                <a:ea typeface="+mj-ea"/>
                <a:hlinkClick r:id="rId3"/>
              </a:rPr>
              <a:t>/</a:t>
            </a:r>
            <a:endParaRPr lang="en-US" altLang="ja-JP" sz="2000" dirty="0" smtClean="0">
              <a:latin typeface="+mj-ea"/>
              <a:ea typeface="+mj-ea"/>
            </a:endParaRPr>
          </a:p>
          <a:p>
            <a:pPr lvl="1"/>
            <a:r>
              <a:rPr lang="ja-JP" altLang="en-US" sz="2000" dirty="0" smtClean="0">
                <a:latin typeface="+mj-ea"/>
                <a:ea typeface="+mj-ea"/>
              </a:rPr>
              <a:t>金沢支部もあります（支部長</a:t>
            </a:r>
            <a:r>
              <a:rPr lang="en-US" altLang="ja-JP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きんねこさん）</a:t>
            </a:r>
            <a:endParaRPr lang="en-US" altLang="ja-JP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08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694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開発に必要な機材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開発マシン</a:t>
            </a:r>
            <a:endParaRPr kumimoji="1" lang="en-US" altLang="ja-JP" dirty="0" smtClean="0"/>
          </a:p>
          <a:p>
            <a:pPr lvl="1"/>
            <a:r>
              <a:rPr lang="en-US" altLang="ja-JP" sz="1800" dirty="0" err="1" smtClean="0"/>
              <a:t>WindowsXP</a:t>
            </a:r>
            <a:r>
              <a:rPr lang="ja-JP" altLang="en-US" sz="1800" dirty="0" smtClean="0"/>
              <a:t>以降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Macintosh</a:t>
            </a:r>
          </a:p>
          <a:p>
            <a:pPr lvl="1"/>
            <a:r>
              <a:rPr lang="en-US" altLang="ja-JP" sz="1800" dirty="0" smtClean="0"/>
              <a:t>Linux</a:t>
            </a:r>
          </a:p>
          <a:p>
            <a:r>
              <a:rPr kumimoji="1" lang="ja-JP" altLang="en-US" dirty="0" smtClean="0"/>
              <a:t>開発ツール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eclipse</a:t>
            </a:r>
          </a:p>
          <a:p>
            <a:r>
              <a:rPr lang="ja-JP" altLang="en-US" sz="2600" dirty="0" smtClean="0"/>
              <a:t>必要な</a:t>
            </a:r>
            <a:r>
              <a:rPr lang="en-US" altLang="ja-JP" sz="2600" dirty="0" smtClean="0"/>
              <a:t>SDK</a:t>
            </a:r>
          </a:p>
          <a:p>
            <a:pPr lvl="1"/>
            <a:r>
              <a:rPr lang="en-US" altLang="ja-JP" sz="1800" dirty="0" smtClean="0"/>
              <a:t>Android SDK</a:t>
            </a:r>
          </a:p>
          <a:p>
            <a:pPr lvl="1"/>
            <a:r>
              <a:rPr lang="en-US" altLang="ja-JP" sz="1800" dirty="0" smtClean="0"/>
              <a:t>JDK(Java Development Kit)</a:t>
            </a:r>
          </a:p>
          <a:p>
            <a:pPr lvl="1"/>
            <a:r>
              <a:rPr lang="en-US" altLang="ja-JP" sz="1800" dirty="0" smtClean="0"/>
              <a:t>ADT(Android Development Tools)</a:t>
            </a:r>
          </a:p>
          <a:p>
            <a:r>
              <a:rPr kumimoji="1" lang="ja-JP" altLang="en-US" dirty="0" smtClean="0"/>
              <a:t>開発言語</a:t>
            </a:r>
            <a:endParaRPr kumimoji="1" lang="en-US" altLang="ja-JP" dirty="0" smtClean="0"/>
          </a:p>
          <a:p>
            <a:pPr lvl="1"/>
            <a:r>
              <a:rPr lang="en-US" altLang="ja-JP" sz="1800" dirty="0" smtClean="0"/>
              <a:t>Java</a:t>
            </a:r>
          </a:p>
          <a:p>
            <a:pPr lvl="1"/>
            <a:r>
              <a:rPr kumimoji="1" lang="en-US" altLang="ja-JP" sz="1800" dirty="0" smtClean="0"/>
              <a:t>C/C++(Native</a:t>
            </a:r>
            <a:r>
              <a:rPr kumimoji="1" lang="ja-JP" altLang="en-US" sz="1800" dirty="0" smtClean="0"/>
              <a:t>開発</a:t>
            </a:r>
            <a:r>
              <a:rPr kumimoji="1" lang="en-US" altLang="ja-JP" sz="1800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02-03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680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の開発スタイル</a:t>
            </a:r>
            <a:endParaRPr kumimoji="1" lang="ja-JP" altLang="en-US" dirty="0"/>
          </a:p>
        </p:txBody>
      </p:sp>
      <p:pic>
        <p:nvPicPr>
          <p:cNvPr id="5" name="図 4" descr="eclipse_indi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2" y="2470478"/>
            <a:ext cx="2574591" cy="1663582"/>
          </a:xfrm>
          <a:prstGeom prst="rect">
            <a:avLst/>
          </a:prstGeom>
        </p:spPr>
      </p:pic>
      <p:pic>
        <p:nvPicPr>
          <p:cNvPr id="6" name="図 5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1392296"/>
            <a:ext cx="1270001" cy="1524001"/>
          </a:xfrm>
          <a:prstGeom prst="rect">
            <a:avLst/>
          </a:prstGeom>
        </p:spPr>
      </p:pic>
      <p:pic>
        <p:nvPicPr>
          <p:cNvPr id="7" name="図 6" descr="ics-emulator-540x49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96" y="3951113"/>
            <a:ext cx="2468595" cy="227659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487892" y="2445927"/>
            <a:ext cx="2749219" cy="404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487892" y="3678296"/>
            <a:ext cx="2526604" cy="93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9254" y="192270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eclipse</a:t>
            </a:r>
            <a:r>
              <a:rPr kumimoji="1" lang="ja-JP" altLang="en-US" sz="1400" dirty="0" smtClean="0"/>
              <a:t>上でコードを書く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・ビルドしてバイナリを作成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16154" y="17207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実機でのデバッグ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4946" y="35363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エミュレータでのデバッグ</a:t>
            </a:r>
            <a:endParaRPr kumimoji="1" lang="en-US" altLang="ja-JP" sz="1400" dirty="0" smtClean="0"/>
          </a:p>
        </p:txBody>
      </p:sp>
      <p:pic>
        <p:nvPicPr>
          <p:cNvPr id="17" name="図 16" descr="google_play_logo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92" y="5099675"/>
            <a:ext cx="2121936" cy="1591452"/>
          </a:xfrm>
          <a:prstGeom prst="rect">
            <a:avLst/>
          </a:prstGeom>
        </p:spPr>
      </p:pic>
      <p:cxnSp>
        <p:nvCxnSpPr>
          <p:cNvPr id="18" name="直線矢印コネクタ 17"/>
          <p:cNvCxnSpPr>
            <a:stCxn id="19" idx="0"/>
            <a:endCxn id="17" idx="1"/>
          </p:cNvCxnSpPr>
          <p:nvPr/>
        </p:nvCxnSpPr>
        <p:spPr>
          <a:xfrm>
            <a:off x="1913202" y="5888238"/>
            <a:ext cx="1574690" cy="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つの角を切り取った四角形 18"/>
          <p:cNvSpPr/>
          <p:nvPr/>
        </p:nvSpPr>
        <p:spPr>
          <a:xfrm>
            <a:off x="1006858" y="5351215"/>
            <a:ext cx="906344" cy="1074045"/>
          </a:xfrm>
          <a:prstGeom prst="snip1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apk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>
            <a:endCxn id="19" idx="3"/>
          </p:cNvCxnSpPr>
          <p:nvPr/>
        </p:nvCxnSpPr>
        <p:spPr>
          <a:xfrm>
            <a:off x="1460030" y="4134060"/>
            <a:ext cx="0" cy="121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021591" y="519732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バイナリに署名を付けて公開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70435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今回のハンズオンを下記の書籍を参考に作成しました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87333" y="4317497"/>
            <a:ext cx="295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http://</a:t>
            </a:r>
            <a:r>
              <a:rPr kumimoji="1" lang="en-US" altLang="ja-JP" dirty="0" err="1"/>
              <a:t>bitly.com</a:t>
            </a:r>
            <a:r>
              <a:rPr kumimoji="1" lang="en-US" altLang="ja-JP" dirty="0"/>
              <a:t>/S9Z36H</a:t>
            </a:r>
            <a:endParaRPr kumimoji="1" lang="ja-JP" altLang="en-US" dirty="0"/>
          </a:p>
        </p:txBody>
      </p:sp>
      <p:pic>
        <p:nvPicPr>
          <p:cNvPr id="7" name="図 6" descr="51h8KCeHh3L._SS500_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295407"/>
            <a:ext cx="3715926" cy="37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1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初めての</a:t>
            </a:r>
            <a:r>
              <a:rPr kumimoji="1" lang="en-US" altLang="ja-JP" dirty="0" err="1" smtClean="0"/>
              <a:t>HelloWorld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05-01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pic>
        <p:nvPicPr>
          <p:cNvPr id="4" name="図 3" descr="スクリーンショット 2012-10-26 22.1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9" y="1487311"/>
            <a:ext cx="3898900" cy="965200"/>
          </a:xfrm>
          <a:prstGeom prst="rect">
            <a:avLst/>
          </a:prstGeom>
        </p:spPr>
      </p:pic>
      <p:pic>
        <p:nvPicPr>
          <p:cNvPr id="5" name="図 4" descr="スクリーンショット 2012-10-26 22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4" y="2841037"/>
            <a:ext cx="5772376" cy="394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480294" y="1768592"/>
            <a:ext cx="332521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2"/>
          </p:cNvCxnSpPr>
          <p:nvPr/>
        </p:nvCxnSpPr>
        <p:spPr>
          <a:xfrm>
            <a:off x="2646555" y="2068028"/>
            <a:ext cx="853001" cy="7730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29064" y="3285065"/>
            <a:ext cx="75773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26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6 22.2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9" y="1448739"/>
            <a:ext cx="3665792" cy="510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エミュレータの作成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sp>
        <p:nvSpPr>
          <p:cNvPr id="6" name="正方形/長方形 5"/>
          <p:cNvSpPr/>
          <p:nvPr/>
        </p:nvSpPr>
        <p:spPr>
          <a:xfrm>
            <a:off x="1182071" y="1675319"/>
            <a:ext cx="3066980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6" idx="3"/>
            <a:endCxn id="12" idx="1"/>
          </p:cNvCxnSpPr>
          <p:nvPr/>
        </p:nvCxnSpPr>
        <p:spPr>
          <a:xfrm>
            <a:off x="4249051" y="1825037"/>
            <a:ext cx="141785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287433" y="2523065"/>
            <a:ext cx="2880047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66906" y="16403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適当に名前を付ける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9" idx="3"/>
            <a:endCxn id="16" idx="1"/>
          </p:cNvCxnSpPr>
          <p:nvPr/>
        </p:nvCxnSpPr>
        <p:spPr>
          <a:xfrm>
            <a:off x="4167480" y="2672783"/>
            <a:ext cx="1499426" cy="18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66906" y="2489997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SD</a:t>
            </a:r>
            <a:r>
              <a:rPr kumimoji="1" lang="ja-JP" altLang="en-US" dirty="0" smtClean="0"/>
              <a:t>カードのサイズ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83685" y="6175020"/>
            <a:ext cx="88379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70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" y="1421459"/>
            <a:ext cx="5250099" cy="35921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1</a:t>
            </a:r>
            <a:endParaRPr kumimoji="1" lang="ja-JP" altLang="en-US" sz="4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760149" y="3192872"/>
            <a:ext cx="7158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 2012-10-26 22.2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22" y="2624666"/>
            <a:ext cx="2554324" cy="355623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直線矢印コネクタ 12"/>
          <p:cNvCxnSpPr/>
          <p:nvPr/>
        </p:nvCxnSpPr>
        <p:spPr>
          <a:xfrm>
            <a:off x="5475994" y="3356843"/>
            <a:ext cx="953028" cy="13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66475" y="5744161"/>
            <a:ext cx="1014118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580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/>
              <a:t>エミュレータの起動</a:t>
            </a:r>
            <a:r>
              <a:rPr kumimoji="1" lang="en-US" altLang="ja-JP" sz="4800" dirty="0" smtClean="0"/>
              <a:t> 2</a:t>
            </a:r>
            <a:endParaRPr kumimoji="1" lang="ja-JP" altLang="en-US" sz="4800" dirty="0"/>
          </a:p>
        </p:txBody>
      </p:sp>
      <p:pic>
        <p:nvPicPr>
          <p:cNvPr id="3" name="図 2" descr="スクリーンショット 2012-10-26 22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7" y="1600200"/>
            <a:ext cx="4130059" cy="37902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図 4" descr="スクリーンショット 2012-10-26 22.2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3" y="1600200"/>
            <a:ext cx="4106821" cy="3790244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3" idx="3"/>
            <a:endCxn id="5" idx="1"/>
          </p:cNvCxnSpPr>
          <p:nvPr/>
        </p:nvCxnSpPr>
        <p:spPr>
          <a:xfrm>
            <a:off x="4297706" y="3495322"/>
            <a:ext cx="584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501618" y="5500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98832" y="5468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259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44" y="1882422"/>
            <a:ext cx="4703629" cy="4506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98638" y="1320519"/>
            <a:ext cx="53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Project…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01044" y="3772370"/>
            <a:ext cx="4587993" cy="3480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98815" y="3160889"/>
            <a:ext cx="32834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Android Application Project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405481" y="3424296"/>
            <a:ext cx="1693334" cy="46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289815" y="5992518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905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8" y="1600200"/>
            <a:ext cx="5314499" cy="49379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110082" y="2370666"/>
            <a:ext cx="4085936" cy="4797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19704" y="3700593"/>
            <a:ext cx="238095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“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HelloWorld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”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と入力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4656667" y="2850444"/>
            <a:ext cx="1063037" cy="111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81518" y="3791185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96444" y="4068324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チェック外す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90852" y="6142236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229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3</a:t>
            </a:r>
            <a:endParaRPr kumimoji="1" lang="ja-JP" altLang="en-US" dirty="0"/>
          </a:p>
        </p:txBody>
      </p:sp>
      <p:pic>
        <p:nvPicPr>
          <p:cNvPr id="4" name="図 3" descr="スクリーンショット 2012-10-26 14.1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68" y="1600200"/>
            <a:ext cx="5106041" cy="476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4158074" y="5992517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64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4</a:t>
            </a:r>
            <a:endParaRPr kumimoji="1" lang="ja-JP" altLang="en-US" dirty="0"/>
          </a:p>
        </p:txBody>
      </p:sp>
      <p:pic>
        <p:nvPicPr>
          <p:cNvPr id="3" name="図 2" descr="スクリーンショット 2012-10-26 14.1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6" y="1600200"/>
            <a:ext cx="5239453" cy="48918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641666" y="6114015"/>
            <a:ext cx="868259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84066" y="3547674"/>
            <a:ext cx="1139193" cy="2152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20444" y="4449704"/>
            <a:ext cx="4140263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HelloAndroid</a:t>
            </a:r>
            <a:r>
              <a:rPr kumimoji="1" lang="ja-JP" altLang="en-US" dirty="0" smtClean="0"/>
              <a:t>」とかに変えると良い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1"/>
            <a:endCxn id="6" idx="3"/>
          </p:cNvCxnSpPr>
          <p:nvPr/>
        </p:nvCxnSpPr>
        <p:spPr>
          <a:xfrm flipH="1" flipV="1">
            <a:off x="3123259" y="3655319"/>
            <a:ext cx="997185" cy="97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27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 5</a:t>
            </a:r>
            <a:endParaRPr kumimoji="1" lang="ja-JP" altLang="en-US" dirty="0"/>
          </a:p>
        </p:txBody>
      </p:sp>
      <p:pic>
        <p:nvPicPr>
          <p:cNvPr id="4" name="図 3" descr="スクリーンショット 2012-10-26 21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4207"/>
            <a:ext cx="7629407" cy="44863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1761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が公開した携帯電話用のミドルウェアプラットフォーム</a:t>
            </a:r>
            <a:endParaRPr lang="en-US" altLang="ja-JP" dirty="0" smtClean="0"/>
          </a:p>
          <a:p>
            <a:r>
              <a:rPr lang="ja-JP" altLang="en-US" dirty="0" smtClean="0"/>
              <a:t>現在は携帯電話およびタブレット、</a:t>
            </a:r>
            <a:r>
              <a:rPr lang="en-US" altLang="ja-JP" dirty="0" smtClean="0"/>
              <a:t>TV</a:t>
            </a:r>
            <a:r>
              <a:rPr lang="ja-JP" altLang="en-US" dirty="0" smtClean="0"/>
              <a:t>向けとして提供されている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ソースコードは（原則）公開され、オープンソースとして利用可能</a:t>
            </a:r>
            <a:endParaRPr kumimoji="1" lang="en-US" altLang="ja-JP" dirty="0" smtClean="0"/>
          </a:p>
          <a:p>
            <a:r>
              <a:rPr lang="ja-JP" altLang="en-US" dirty="0" smtClean="0"/>
              <a:t>対応する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は、当初は</a:t>
            </a:r>
            <a:r>
              <a:rPr lang="en-US" altLang="ja-JP" dirty="0" smtClean="0"/>
              <a:t>ARM</a:t>
            </a:r>
            <a:r>
              <a:rPr lang="ja-JP" altLang="en-US" dirty="0" smtClean="0"/>
              <a:t>向け。現在は</a:t>
            </a:r>
            <a:r>
              <a:rPr lang="en-US" altLang="ja-JP" dirty="0" smtClean="0"/>
              <a:t>Intel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Atom</a:t>
            </a:r>
            <a:r>
              <a:rPr lang="ja-JP" altLang="en-US" dirty="0" smtClean="0"/>
              <a:t>にも対応している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は独自で</a:t>
            </a:r>
            <a:r>
              <a:rPr kumimoji="1" lang="en-US" altLang="ja-JP" dirty="0" smtClean="0"/>
              <a:t>MIPS</a:t>
            </a:r>
            <a:r>
              <a:rPr kumimoji="1" lang="ja-JP" altLang="en-US" dirty="0" smtClean="0"/>
              <a:t>向けに開発している</a:t>
            </a:r>
            <a:endParaRPr kumimoji="1" lang="en-US" altLang="ja-JP" dirty="0" smtClean="0"/>
          </a:p>
          <a:p>
            <a:r>
              <a:rPr lang="ja-JP" altLang="en-US" dirty="0" smtClean="0"/>
              <a:t>現在</a:t>
            </a:r>
            <a:r>
              <a:rPr lang="en-US" altLang="ja-JP" dirty="0" smtClean="0"/>
              <a:t>(2012/11)</a:t>
            </a:r>
            <a:r>
              <a:rPr lang="ja-JP" altLang="en-US" dirty="0" smtClean="0"/>
              <a:t>の最新バージョンは</a:t>
            </a:r>
            <a:r>
              <a:rPr lang="en-US" altLang="ja-JP" dirty="0" smtClean="0"/>
              <a:t>4.1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半年から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年でバージョンアップしている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8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を実行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148" y="1415534"/>
            <a:ext cx="646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 → 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en-US" altLang="ja-JP" dirty="0" err="1" smtClean="0"/>
              <a:t>PackageManager</a:t>
            </a:r>
            <a:r>
              <a:rPr kumimoji="1" lang="ja-JP" altLang="en-US" dirty="0" smtClean="0"/>
              <a:t>で「</a:t>
            </a:r>
            <a:r>
              <a:rPr kumimoji="1" lang="en-US" altLang="ja-JP" dirty="0" err="1" smtClean="0"/>
              <a:t>HelloWorld</a:t>
            </a:r>
            <a:r>
              <a:rPr kumimoji="1" lang="ja-JP" altLang="en-US" dirty="0" smtClean="0"/>
              <a:t>」を選択した状態で行う</a:t>
            </a:r>
            <a:endParaRPr kumimoji="1" lang="ja-JP" altLang="en-US" dirty="0"/>
          </a:p>
        </p:txBody>
      </p:sp>
      <p:pic>
        <p:nvPicPr>
          <p:cNvPr id="5" name="図 4" descr="スクリーンショット 2012-10-26 22.3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31" y="2135480"/>
            <a:ext cx="2726806" cy="44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ファイルの説明</a:t>
            </a:r>
            <a:endParaRPr kumimoji="1" lang="ja-JP" altLang="en-US" dirty="0"/>
          </a:p>
        </p:txBody>
      </p:sp>
      <p:pic>
        <p:nvPicPr>
          <p:cNvPr id="4" name="図 3" descr="スクリーンショット 2012-10-26 21.5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" y="1220141"/>
            <a:ext cx="298450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643518" y="2126074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18" y="4931363"/>
            <a:ext cx="1714926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328" y="2549689"/>
            <a:ext cx="1459045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0880" y="6015096"/>
            <a:ext cx="1863563" cy="2994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6" idx="3"/>
            <a:endCxn id="12" idx="1"/>
          </p:cNvCxnSpPr>
          <p:nvPr/>
        </p:nvCxnSpPr>
        <p:spPr>
          <a:xfrm>
            <a:off x="3358444" y="2275792"/>
            <a:ext cx="1599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957704" y="2091126"/>
            <a:ext cx="305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起動される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8" idx="3"/>
            <a:endCxn id="17" idx="1"/>
          </p:cNvCxnSpPr>
          <p:nvPr/>
        </p:nvCxnSpPr>
        <p:spPr>
          <a:xfrm>
            <a:off x="2502373" y="2699407"/>
            <a:ext cx="2455331" cy="14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957704" y="2664459"/>
            <a:ext cx="319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 flipV="1">
            <a:off x="3358444" y="4795167"/>
            <a:ext cx="1599260" cy="2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57704" y="447200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画面レイアウトファイル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>
            <a:stCxn id="9" idx="3"/>
            <a:endCxn id="27" idx="1"/>
          </p:cNvCxnSpPr>
          <p:nvPr/>
        </p:nvCxnSpPr>
        <p:spPr>
          <a:xfrm flipV="1">
            <a:off x="3104443" y="5759215"/>
            <a:ext cx="1853261" cy="40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957704" y="5574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マニフェストファイル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0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159836"/>
            <a:ext cx="8018790" cy="5170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package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com.example.helloworld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android.os.Bundle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android.app.Activity</a:t>
            </a:r>
            <a:r>
              <a:rPr kumimoji="1" lang="en-US" altLang="ja-JP" sz="1600" b="1" dirty="0"/>
              <a:t>;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import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 err="1"/>
              <a:t>android.view.Menu</a:t>
            </a:r>
            <a:r>
              <a:rPr kumimoji="1" lang="en-US" altLang="ja-JP" sz="1600" b="1" dirty="0"/>
              <a:t>;</a:t>
            </a:r>
          </a:p>
          <a:p>
            <a:endParaRPr kumimoji="1" lang="en-US" altLang="ja-JP" sz="1600" b="1" dirty="0">
              <a:solidFill>
                <a:srgbClr val="800000"/>
              </a:solidFill>
            </a:endParaRP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public class </a:t>
            </a:r>
            <a:r>
              <a:rPr kumimoji="1" lang="en-US" altLang="ja-JP" sz="1600" b="1" dirty="0" err="1"/>
              <a:t>MainActivity</a:t>
            </a:r>
            <a:r>
              <a:rPr kumimoji="1" lang="en-US" altLang="ja-JP" sz="1600" b="1" dirty="0"/>
              <a:t>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extends </a:t>
            </a:r>
            <a:r>
              <a:rPr kumimoji="1" lang="en-US" altLang="ja-JP" sz="1600" b="1" dirty="0"/>
              <a:t>Activity {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void </a:t>
            </a:r>
            <a:r>
              <a:rPr kumimoji="1" lang="en-US" altLang="ja-JP" sz="1600" b="1" dirty="0" err="1"/>
              <a:t>onCreate</a:t>
            </a:r>
            <a:r>
              <a:rPr kumimoji="1" lang="en-US" altLang="ja-JP" sz="1600" b="1" dirty="0"/>
              <a:t>(Bundle 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super.onCreate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savedInstanceState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setContentView</a:t>
            </a:r>
            <a:r>
              <a:rPr kumimoji="1" lang="en-US" altLang="ja-JP" sz="1600" b="1" dirty="0"/>
              <a:t>(</a:t>
            </a:r>
            <a:r>
              <a:rPr kumimoji="1" lang="en-US" altLang="ja-JP" sz="1600" b="1" dirty="0" err="1"/>
              <a:t>R.layout.</a:t>
            </a:r>
            <a:r>
              <a:rPr kumimoji="1" lang="en-US" altLang="ja-JP" sz="1600" b="1" i="1" dirty="0" err="1">
                <a:solidFill>
                  <a:schemeClr val="tx2"/>
                </a:solidFill>
              </a:rPr>
              <a:t>activity_main</a:t>
            </a:r>
            <a:r>
              <a:rPr kumimoji="1" lang="en-US" altLang="ja-JP" sz="1600" b="1" dirty="0"/>
              <a:t>);</a:t>
            </a:r>
          </a:p>
          <a:p>
            <a:r>
              <a:rPr kumimoji="1" lang="en-US" altLang="ja-JP" sz="1600" b="1" dirty="0"/>
              <a:t>    }</a:t>
            </a:r>
          </a:p>
          <a:p>
            <a:endParaRPr kumimoji="1" lang="en-US" altLang="ja-JP" sz="1600" b="1" dirty="0"/>
          </a:p>
          <a:p>
            <a:r>
              <a:rPr kumimoji="1" lang="en-US" altLang="ja-JP" sz="1600" b="1" dirty="0"/>
              <a:t>   </a:t>
            </a:r>
            <a:r>
              <a:rPr kumimoji="1" lang="en-US" altLang="ja-JP" sz="1600" b="1" dirty="0">
                <a:solidFill>
                  <a:srgbClr val="7F7F7F"/>
                </a:solidFill>
              </a:rPr>
              <a:t> @Override</a:t>
            </a:r>
          </a:p>
          <a:p>
            <a:r>
              <a:rPr kumimoji="1" lang="en-US" altLang="ja-JP" sz="1600" b="1" dirty="0"/>
              <a:t>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public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1600" b="1" dirty="0" err="1"/>
              <a:t>onCreateOptionsMenu</a:t>
            </a:r>
            <a:r>
              <a:rPr kumimoji="1" lang="en-US" altLang="ja-JP" sz="1600" b="1" dirty="0"/>
              <a:t>(Menu menu) {</a:t>
            </a:r>
          </a:p>
          <a:p>
            <a:r>
              <a:rPr kumimoji="1" lang="en-US" altLang="ja-JP" sz="1600" b="1" dirty="0"/>
              <a:t>        </a:t>
            </a:r>
            <a:r>
              <a:rPr kumimoji="1" lang="en-US" altLang="ja-JP" sz="1600" b="1" dirty="0" err="1"/>
              <a:t>getMenuInflater</a:t>
            </a:r>
            <a:r>
              <a:rPr kumimoji="1" lang="en-US" altLang="ja-JP" sz="1600" b="1" dirty="0"/>
              <a:t>().inflate(</a:t>
            </a:r>
            <a:r>
              <a:rPr kumimoji="1" lang="en-US" altLang="ja-JP" sz="1600" b="1" dirty="0" err="1"/>
              <a:t>R.menu.</a:t>
            </a:r>
            <a:r>
              <a:rPr kumimoji="1" lang="en-US" altLang="ja-JP" sz="1600" b="1" i="1" dirty="0" err="1">
                <a:solidFill>
                  <a:srgbClr val="2F5897"/>
                </a:solidFill>
              </a:rPr>
              <a:t>activity_main</a:t>
            </a:r>
            <a:r>
              <a:rPr kumimoji="1" lang="en-US" altLang="ja-JP" sz="1600" b="1" dirty="0"/>
              <a:t>, menu);</a:t>
            </a:r>
          </a:p>
          <a:p>
            <a:r>
              <a:rPr kumimoji="1" lang="en-US" altLang="ja-JP" sz="1600" b="1" dirty="0"/>
              <a:t>        return true;</a:t>
            </a:r>
          </a:p>
          <a:p>
            <a:r>
              <a:rPr kumimoji="1" lang="en-US" altLang="ja-JP" sz="1600" b="1" dirty="0"/>
              <a:t>    }</a:t>
            </a:r>
          </a:p>
          <a:p>
            <a:r>
              <a:rPr kumimoji="1" lang="en-US" altLang="ja-JP" sz="1600" b="1" dirty="0"/>
              <a:t>}</a:t>
            </a:r>
            <a:endParaRPr kumimoji="1" lang="ja-JP" altLang="en-US" sz="1600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91591" y="3369733"/>
            <a:ext cx="3765741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79180" y="4826941"/>
            <a:ext cx="3528672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8" idx="2"/>
            <a:endCxn id="17" idx="1"/>
          </p:cNvCxnSpPr>
          <p:nvPr/>
        </p:nvCxnSpPr>
        <p:spPr>
          <a:xfrm>
            <a:off x="4143516" y="5126377"/>
            <a:ext cx="1152489" cy="87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296005" y="582158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メニューボタンに対応する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7" idx="3"/>
            <a:endCxn id="23" idx="1"/>
          </p:cNvCxnSpPr>
          <p:nvPr/>
        </p:nvCxnSpPr>
        <p:spPr>
          <a:xfrm>
            <a:off x="5757332" y="3519451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773333" y="35793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最初に呼ばれる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118584" y="3911039"/>
            <a:ext cx="3952009" cy="29943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4649139" y="4210475"/>
            <a:ext cx="1016001" cy="244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5665140" y="427035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レイアウトをセットする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4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55036" y="1703569"/>
            <a:ext cx="8018790" cy="36317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en-US" altLang="ja-JP" sz="1600" b="1" dirty="0" err="1">
                <a:solidFill>
                  <a:schemeClr val="accent5">
                    <a:lumMod val="75000"/>
                  </a:schemeClr>
                </a:solidFill>
              </a:rPr>
              <a:t>RelativeLayout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apk</a:t>
            </a:r>
            <a:r>
              <a:rPr lang="en-US" altLang="ja-JP" sz="1600" b="1" i="1" dirty="0">
                <a:solidFill>
                  <a:srgbClr val="0000FF"/>
                </a:solidFill>
              </a:rPr>
              <a:t>/res/android"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xmlns:tools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"http://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schemas.android.com</a:t>
            </a:r>
            <a:r>
              <a:rPr lang="en-US" altLang="ja-JP" sz="1600" b="1" i="1" dirty="0">
                <a:solidFill>
                  <a:srgbClr val="0000FF"/>
                </a:solidFill>
              </a:rPr>
              <a:t>/tools"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match_parent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</a:t>
            </a:r>
            <a:r>
              <a:rPr lang="en-US" altLang="ja-JP" sz="1600" b="1" dirty="0" err="1">
                <a:solidFill>
                  <a:srgbClr val="4A6717"/>
                </a:solidFill>
              </a:rPr>
              <a:t>TextView</a:t>
            </a:r>
            <a:endParaRPr lang="en-US" altLang="ja-JP" sz="1600" b="1" dirty="0">
              <a:solidFill>
                <a:srgbClr val="4A6717"/>
              </a:solidFill>
            </a:endParaRP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android:layout_width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android:layout_height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wrap_content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android:layout_centerHorizontal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android:layout_centerVertical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"true"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android:text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"@string/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hello_world</a:t>
            </a:r>
            <a:r>
              <a:rPr lang="en-US" altLang="ja-JP" sz="1600" b="1" i="1" dirty="0">
                <a:solidFill>
                  <a:srgbClr val="0000FF"/>
                </a:solidFill>
              </a:rPr>
              <a:t>"</a:t>
            </a:r>
          </a:p>
          <a:p>
            <a:r>
              <a:rPr lang="en-US" altLang="ja-JP" sz="1600" b="1" dirty="0"/>
              <a:t>        </a:t>
            </a:r>
            <a:r>
              <a:rPr lang="en-US" altLang="ja-JP" sz="1600" b="1" dirty="0" err="1">
                <a:solidFill>
                  <a:srgbClr val="FF0000"/>
                </a:solidFill>
              </a:rPr>
              <a:t>tools:context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0000FF"/>
                </a:solidFill>
              </a:rPr>
              <a:t>".</a:t>
            </a:r>
            <a:r>
              <a:rPr lang="en-US" altLang="ja-JP" sz="1600" b="1" i="1" dirty="0" err="1">
                <a:solidFill>
                  <a:srgbClr val="0000FF"/>
                </a:solidFill>
              </a:rPr>
              <a:t>MainActivity</a:t>
            </a:r>
            <a:r>
              <a:rPr lang="en-US" altLang="ja-JP" sz="1600" b="1" i="1" dirty="0">
                <a:solidFill>
                  <a:srgbClr val="0000FF"/>
                </a:solidFill>
              </a:rPr>
              <a:t>" </a:t>
            </a:r>
            <a:r>
              <a:rPr lang="en-US" altLang="ja-JP" sz="1600" b="1" i="1" dirty="0">
                <a:solidFill>
                  <a:srgbClr val="4A6717"/>
                </a:solidFill>
              </a:rPr>
              <a:t>/&gt;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</a:t>
            </a:r>
            <a:r>
              <a:rPr lang="en-US" altLang="ja-JP" sz="1600" b="1" dirty="0" err="1">
                <a:solidFill>
                  <a:srgbClr val="4A6717"/>
                </a:solidFill>
              </a:rPr>
              <a:t>RelativeLayout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activity_main.xml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99630" y="2925704"/>
            <a:ext cx="4270963" cy="18908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3"/>
            <a:endCxn id="29" idx="1"/>
          </p:cNvCxnSpPr>
          <p:nvPr/>
        </p:nvCxnSpPr>
        <p:spPr>
          <a:xfrm>
            <a:off x="5070593" y="3871149"/>
            <a:ext cx="15070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577658" y="3686483"/>
            <a:ext cx="16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66623" y="4188179"/>
            <a:ext cx="2067748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8" idx="3"/>
            <a:endCxn id="21" idx="1"/>
          </p:cNvCxnSpPr>
          <p:nvPr/>
        </p:nvCxnSpPr>
        <p:spPr>
          <a:xfrm>
            <a:off x="4534371" y="4314238"/>
            <a:ext cx="1104428" cy="31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638799" y="44402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文字列自体は別定義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strings.xml</a:t>
            </a:r>
            <a:endParaRPr kumimoji="1" lang="ja-JP" altLang="en-US" dirty="0"/>
          </a:p>
        </p:txBody>
      </p:sp>
      <p:pic>
        <p:nvPicPr>
          <p:cNvPr id="4" name="図 3" descr="スクリーンショット 2012-10-26 23.0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364074"/>
            <a:ext cx="2501318" cy="49196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87973" y="2419604"/>
            <a:ext cx="5909063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&lt;resources&gt;</a:t>
            </a:r>
          </a:p>
          <a:p>
            <a:endParaRPr lang="en-US" altLang="ja-JP" sz="1600" b="1" dirty="0"/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app_name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HelloWorld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chemeClr val="tx2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hello_world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Hello world!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menu_settings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/>
              <a:t>Settings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r>
              <a:rPr lang="en-US" altLang="ja-JP" sz="1600" b="1" dirty="0"/>
              <a:t>    </a:t>
            </a:r>
            <a:r>
              <a:rPr lang="en-US" altLang="ja-JP" sz="1600" b="1" dirty="0">
                <a:solidFill>
                  <a:srgbClr val="4A6717"/>
                </a:solidFill>
              </a:rPr>
              <a:t>&lt;string </a:t>
            </a:r>
            <a:r>
              <a:rPr lang="en-US" altLang="ja-JP" sz="1600" b="1" dirty="0">
                <a:solidFill>
                  <a:srgbClr val="FF0000"/>
                </a:solidFill>
              </a:rPr>
              <a:t>name</a:t>
            </a:r>
            <a:r>
              <a:rPr lang="en-US" altLang="ja-JP" sz="1600" b="1" dirty="0"/>
              <a:t>=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i="1" dirty="0" err="1">
                <a:solidFill>
                  <a:srgbClr val="2F5897"/>
                </a:solidFill>
              </a:rPr>
              <a:t>title_activity_main</a:t>
            </a:r>
            <a:r>
              <a:rPr lang="en-US" altLang="ja-JP" sz="1600" b="1" i="1" dirty="0">
                <a:solidFill>
                  <a:srgbClr val="2F5897"/>
                </a:solidFill>
              </a:rPr>
              <a:t>"</a:t>
            </a:r>
            <a:r>
              <a:rPr lang="en-US" altLang="ja-JP" sz="1600" b="1" dirty="0">
                <a:solidFill>
                  <a:srgbClr val="4A6717"/>
                </a:solidFill>
              </a:rPr>
              <a:t>&gt;</a:t>
            </a:r>
            <a:r>
              <a:rPr lang="en-US" altLang="ja-JP" sz="1600" b="1" i="1" dirty="0" err="1"/>
              <a:t>MainActivity</a:t>
            </a:r>
            <a:r>
              <a:rPr lang="en-US" altLang="ja-JP" sz="1600" b="1" dirty="0">
                <a:solidFill>
                  <a:srgbClr val="4A6717"/>
                </a:solidFill>
              </a:rPr>
              <a:t>&lt;/string&gt;</a:t>
            </a:r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4A6717"/>
                </a:solidFill>
              </a:rPr>
              <a:t>&lt;/resources&gt;</a:t>
            </a:r>
            <a:endParaRPr kumimoji="1" lang="ja-JP" altLang="en-US" sz="1600" b="1" dirty="0">
              <a:solidFill>
                <a:srgbClr val="4A6717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396074" y="3209808"/>
            <a:ext cx="4854221" cy="25211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2"/>
            <a:endCxn id="8" idx="0"/>
          </p:cNvCxnSpPr>
          <p:nvPr/>
        </p:nvCxnSpPr>
        <p:spPr>
          <a:xfrm>
            <a:off x="5823185" y="3461926"/>
            <a:ext cx="1471354" cy="1204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118576" y="466607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“Hello World”</a:t>
            </a:r>
            <a:r>
              <a:rPr kumimoji="1" lang="ja-JP" altLang="en-US" dirty="0" smtClean="0"/>
              <a:t>の実体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7973" y="5369755"/>
            <a:ext cx="5821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文字列が分かれているのは、多言語対応のため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日本語なら「</a:t>
            </a:r>
            <a:r>
              <a:rPr kumimoji="1" lang="en-US" altLang="ja-JP" dirty="0" smtClean="0"/>
              <a:t>values-</a:t>
            </a:r>
            <a:r>
              <a:rPr kumimoji="1" lang="en-US" altLang="ja-JP" dirty="0" err="1" smtClean="0"/>
              <a:t>jp</a:t>
            </a:r>
            <a:r>
              <a:rPr kumimoji="1" lang="ja-JP" altLang="en-US" dirty="0" smtClean="0"/>
              <a:t>」というフォルダに</a:t>
            </a:r>
            <a:r>
              <a:rPr kumimoji="1" lang="en-US" altLang="ja-JP" dirty="0" err="1" smtClean="0"/>
              <a:t>strings.xml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を同じように配置する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57200" y="4783288"/>
            <a:ext cx="1904059" cy="36256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3" idx="3"/>
          </p:cNvCxnSpPr>
          <p:nvPr/>
        </p:nvCxnSpPr>
        <p:spPr>
          <a:xfrm flipV="1">
            <a:off x="2361259" y="4016963"/>
            <a:ext cx="726714" cy="947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24976" y="1316171"/>
            <a:ext cx="8018790" cy="54784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4A6717"/>
                </a:solidFill>
              </a:rPr>
              <a:t>&lt;manifest </a:t>
            </a:r>
            <a:r>
              <a:rPr lang="en-US" altLang="ja-JP" sz="1400" b="1" dirty="0" err="1">
                <a:solidFill>
                  <a:srgbClr val="FF0000"/>
                </a:solidFill>
              </a:rPr>
              <a:t>xmlns:android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chemeClr val="tx2"/>
                </a:solidFill>
              </a:rPr>
              <a:t>"http://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schemas.android.com</a:t>
            </a:r>
            <a:r>
              <a:rPr lang="en-US" altLang="ja-JP" sz="1400" b="1" i="1" dirty="0">
                <a:solidFill>
                  <a:schemeClr val="tx2"/>
                </a:solidFill>
              </a:rPr>
              <a:t>/</a:t>
            </a:r>
            <a:r>
              <a:rPr lang="en-US" altLang="ja-JP" sz="1400" b="1" i="1" dirty="0" err="1">
                <a:solidFill>
                  <a:schemeClr val="tx2"/>
                </a:solidFill>
              </a:rPr>
              <a:t>apk</a:t>
            </a:r>
            <a:r>
              <a:rPr lang="en-US" altLang="ja-JP" sz="1400" b="1" i="1" dirty="0">
                <a:solidFill>
                  <a:schemeClr val="tx2"/>
                </a:solidFill>
              </a:rPr>
              <a:t>/res/android"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>
                <a:solidFill>
                  <a:srgbClr val="FF0000"/>
                </a:solidFill>
              </a:rPr>
              <a:t>package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  <a:r>
              <a:rPr lang="en-US" altLang="ja-JP" sz="1400" b="1" i="1" dirty="0" err="1">
                <a:solidFill>
                  <a:srgbClr val="2F5897"/>
                </a:solidFill>
              </a:rPr>
              <a:t>com.example.helloworld</a:t>
            </a:r>
            <a:r>
              <a:rPr lang="en-US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android:versionCode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"1"</a:t>
            </a:r>
          </a:p>
          <a:p>
            <a:r>
              <a:rPr lang="en-US" altLang="ja-JP" sz="1400" b="1" dirty="0"/>
              <a:t>    </a:t>
            </a:r>
            <a:r>
              <a:rPr lang="en-US" altLang="ja-JP" sz="1400" b="1" dirty="0" err="1">
                <a:solidFill>
                  <a:srgbClr val="FF0000"/>
                </a:solidFill>
              </a:rPr>
              <a:t>android:versionName</a:t>
            </a:r>
            <a:r>
              <a:rPr lang="en-US" altLang="ja-JP" sz="1400" b="1" dirty="0"/>
              <a:t>=</a:t>
            </a:r>
            <a:r>
              <a:rPr lang="en-US" altLang="ja-JP" sz="1400" b="1" i="1" dirty="0">
                <a:solidFill>
                  <a:srgbClr val="2F5897"/>
                </a:solidFill>
              </a:rPr>
              <a:t>"1.0" </a:t>
            </a:r>
            <a:r>
              <a:rPr lang="en-US" altLang="ja-JP" sz="1400" b="1" dirty="0">
                <a:solidFill>
                  <a:srgbClr val="4A6717"/>
                </a:solidFill>
              </a:rPr>
              <a:t>&gt;</a:t>
            </a:r>
          </a:p>
          <a:p>
            <a:endParaRPr lang="en-US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&lt;uses-</a:t>
            </a:r>
            <a:r>
              <a:rPr lang="fr-FR" altLang="ja-JP" sz="1400" b="1" dirty="0" err="1">
                <a:solidFill>
                  <a:srgbClr val="4A6717"/>
                </a:solidFill>
              </a:rPr>
              <a:t>sdk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android:minSdkVersion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"8"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android:targetSdkVersion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"15"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</a:t>
            </a:r>
            <a:r>
              <a:rPr lang="fr-FR" altLang="ja-JP" sz="1400" b="1" dirty="0">
                <a:solidFill>
                  <a:srgbClr val="4A6717"/>
                </a:solidFill>
              </a:rPr>
              <a:t> &lt;application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android:icon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drawable</a:t>
            </a:r>
            <a:r>
              <a:rPr lang="fr-FR" altLang="ja-JP" sz="1400" b="1" i="1" dirty="0">
                <a:solidFill>
                  <a:srgbClr val="2F5897"/>
                </a:solidFill>
              </a:rPr>
              <a:t>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ic_launcher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app_name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android:theme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"@style/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AppTheme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/>
              <a:t>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/>
              <a:t>           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".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MainActivity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FF0000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android:label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"@string/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title_activity_main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</a:t>
            </a:r>
            <a:r>
              <a:rPr lang="fr-FR" altLang="ja-JP" sz="1400" b="1" dirty="0">
                <a:solidFill>
                  <a:srgbClr val="4A6717"/>
                </a:solidFill>
              </a:rPr>
              <a:t>   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chemeClr val="accent5">
                    <a:lumMod val="75000"/>
                  </a:schemeClr>
                </a:solidFill>
              </a:rPr>
              <a:t>&lt;action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android.intent.action.MAIN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endParaRPr lang="fr-FR" altLang="ja-JP" sz="1400" b="1" dirty="0"/>
          </a:p>
          <a:p>
            <a:r>
              <a:rPr lang="fr-FR" altLang="ja-JP" sz="1400" b="1" dirty="0"/>
              <a:t>                </a:t>
            </a:r>
            <a:r>
              <a:rPr lang="fr-FR" altLang="ja-JP" sz="1400" b="1" dirty="0">
                <a:solidFill>
                  <a:srgbClr val="4A6717"/>
                </a:solidFill>
              </a:rPr>
              <a:t>&lt;</a:t>
            </a:r>
            <a:r>
              <a:rPr lang="fr-FR" altLang="ja-JP" sz="1400" b="1" dirty="0" err="1">
                <a:solidFill>
                  <a:srgbClr val="4A6717"/>
                </a:solidFill>
              </a:rPr>
              <a:t>category</a:t>
            </a:r>
            <a:r>
              <a:rPr lang="fr-FR" altLang="ja-JP" sz="1400" b="1" dirty="0">
                <a:solidFill>
                  <a:srgbClr val="4A6717"/>
                </a:solidFill>
              </a:rPr>
              <a:t> </a:t>
            </a:r>
            <a:r>
              <a:rPr lang="fr-FR" altLang="ja-JP" sz="1400" b="1" dirty="0" err="1">
                <a:solidFill>
                  <a:srgbClr val="FF0000"/>
                </a:solidFill>
              </a:rPr>
              <a:t>android:name</a:t>
            </a:r>
            <a:r>
              <a:rPr lang="fr-FR" altLang="ja-JP" sz="1400" b="1" dirty="0"/>
              <a:t>=</a:t>
            </a:r>
            <a:r>
              <a:rPr lang="fr-FR" altLang="ja-JP" sz="1400" b="1" i="1" dirty="0">
                <a:solidFill>
                  <a:srgbClr val="2F5897"/>
                </a:solidFill>
              </a:rPr>
              <a:t>"</a:t>
            </a:r>
            <a:r>
              <a:rPr lang="fr-FR" altLang="ja-JP" sz="1400" b="1" i="1" dirty="0" err="1">
                <a:solidFill>
                  <a:srgbClr val="2F5897"/>
                </a:solidFill>
              </a:rPr>
              <a:t>android.intent.category.LAUNCHER</a:t>
            </a:r>
            <a:r>
              <a:rPr lang="fr-FR" altLang="ja-JP" sz="1400" b="1" i="1" dirty="0">
                <a:solidFill>
                  <a:srgbClr val="2F5897"/>
                </a:solidFill>
              </a:rPr>
              <a:t>" </a:t>
            </a:r>
            <a:r>
              <a:rPr lang="fr-FR" altLang="ja-JP" sz="1400" b="1" dirty="0">
                <a:solidFill>
                  <a:srgbClr val="4A6717"/>
                </a:solidFill>
              </a:rPr>
              <a:t>/&gt;</a:t>
            </a:r>
          </a:p>
          <a:p>
            <a:r>
              <a:rPr lang="fr-FR" altLang="ja-JP" sz="1400" b="1" dirty="0"/>
              <a:t>    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intent-filter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/>
              <a:t>       </a:t>
            </a:r>
            <a:r>
              <a:rPr lang="fr-FR" altLang="ja-JP" sz="1400" b="1" dirty="0">
                <a:solidFill>
                  <a:srgbClr val="4A6717"/>
                </a:solidFill>
              </a:rPr>
              <a:t> 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activity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</a:p>
          <a:p>
            <a:r>
              <a:rPr lang="fr-FR" altLang="ja-JP" sz="1400" b="1" dirty="0">
                <a:solidFill>
                  <a:srgbClr val="4A6717"/>
                </a:solidFill>
              </a:rPr>
              <a:t>    &lt;/application&gt;</a:t>
            </a:r>
          </a:p>
          <a:p>
            <a:endParaRPr lang="fr-FR" altLang="ja-JP" sz="1400" b="1" dirty="0">
              <a:solidFill>
                <a:srgbClr val="4A6717"/>
              </a:solidFill>
            </a:endParaRPr>
          </a:p>
          <a:p>
            <a:r>
              <a:rPr lang="fr-FR" altLang="ja-JP" sz="1400" b="1" dirty="0">
                <a:solidFill>
                  <a:srgbClr val="4A6717"/>
                </a:solidFill>
              </a:rPr>
              <a:t>&lt;/</a:t>
            </a:r>
            <a:r>
              <a:rPr lang="fr-FR" altLang="ja-JP" sz="1400" b="1" dirty="0" err="1">
                <a:solidFill>
                  <a:srgbClr val="4A6717"/>
                </a:solidFill>
              </a:rPr>
              <a:t>manifest</a:t>
            </a:r>
            <a:r>
              <a:rPr lang="fr-FR" altLang="ja-JP" sz="1400" b="1" dirty="0">
                <a:solidFill>
                  <a:srgbClr val="4A6717"/>
                </a:solidFill>
              </a:rPr>
              <a:t>&gt;</a:t>
            </a:r>
            <a:endParaRPr kumimoji="1" lang="ja-JP" altLang="en-US" sz="1400" b="1" dirty="0">
              <a:solidFill>
                <a:srgbClr val="4A6717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1126" y="4162399"/>
            <a:ext cx="6419615" cy="188656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8488" y="379306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58652" y="4289777"/>
            <a:ext cx="213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6829" y="4327409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3"/>
            <a:endCxn id="5" idx="1"/>
          </p:cNvCxnSpPr>
          <p:nvPr/>
        </p:nvCxnSpPr>
        <p:spPr>
          <a:xfrm>
            <a:off x="3875852" y="4467201"/>
            <a:ext cx="1282800" cy="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4174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1</a:t>
            </a:r>
            <a:endParaRPr kumimoji="1" lang="ja-JP" altLang="en-US" dirty="0"/>
          </a:p>
        </p:txBody>
      </p:sp>
      <p:pic>
        <p:nvPicPr>
          <p:cNvPr id="4" name="図 3" descr="スクリーンショット 2012-10-26 23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1" y="1166518"/>
            <a:ext cx="4413087" cy="55127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793315" y="2399933"/>
            <a:ext cx="34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eclipse</a:t>
            </a:r>
            <a:r>
              <a:rPr kumimoji="1" lang="ja-JP" altLang="en-US" dirty="0" smtClean="0"/>
              <a:t>のコード上で右クリック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9104" y="3219041"/>
            <a:ext cx="409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Source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 → 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Override/implement Methods…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415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メソッド</a:t>
            </a:r>
            <a:r>
              <a:rPr kumimoji="1" lang="ja-JP" altLang="en-US" dirty="0" smtClean="0"/>
              <a:t>の追加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pic>
        <p:nvPicPr>
          <p:cNvPr id="8" name="図 7" descr="スクリーンショット 2012-10-26 23.3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2149"/>
            <a:ext cx="4334324" cy="45343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5174074" y="2003777"/>
            <a:ext cx="25843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onStart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onResume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onPause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onStop</a:t>
            </a:r>
            <a:r>
              <a:rPr kumimoji="1" lang="en-US" altLang="ja-JP" dirty="0" smtClean="0"/>
              <a:t>()</a:t>
            </a:r>
          </a:p>
          <a:p>
            <a:r>
              <a:rPr kumimoji="1" lang="en-US" altLang="ja-JP" dirty="0" err="1" smtClean="0"/>
              <a:t>onDestroy</a:t>
            </a:r>
            <a:r>
              <a:rPr kumimoji="1" lang="en-US" altLang="ja-JP" dirty="0" smtClean="0"/>
              <a:t>()</a:t>
            </a:r>
          </a:p>
          <a:p>
            <a:r>
              <a:rPr kumimoji="1" lang="ja-JP" altLang="en-US" dirty="0" smtClean="0"/>
              <a:t>をチェックして「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19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ログを出力する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87883" y="1617610"/>
            <a:ext cx="2859635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各メソッドが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「いつ」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「どんな順番で」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呼ばれるか確認する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7883" y="3471234"/>
            <a:ext cx="34096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Log.i</a:t>
            </a:r>
            <a:r>
              <a:rPr kumimoji="1" lang="en-US" altLang="ja-JP" dirty="0" smtClean="0"/>
              <a:t>(String tag, String </a:t>
            </a:r>
            <a:r>
              <a:rPr kumimoji="1" lang="en-US" altLang="ja-JP" dirty="0" err="1" smtClean="0"/>
              <a:t>msg</a:t>
            </a:r>
            <a:r>
              <a:rPr kumimoji="1" lang="en-US" altLang="ja-JP" dirty="0" smtClean="0"/>
              <a:t>);</a:t>
            </a:r>
          </a:p>
        </p:txBody>
      </p:sp>
      <p:pic>
        <p:nvPicPr>
          <p:cNvPr id="5" name="図 4" descr="スクリーンショット 2012-10-26 23.4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2" y="1395173"/>
            <a:ext cx="3817798" cy="534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0" name="直線矢印コネクタ 9"/>
          <p:cNvCxnSpPr>
            <a:stCxn id="7" idx="1"/>
          </p:cNvCxnSpPr>
          <p:nvPr/>
        </p:nvCxnSpPr>
        <p:spPr>
          <a:xfrm flipH="1" flipV="1">
            <a:off x="3136598" y="2164925"/>
            <a:ext cx="1651285" cy="1490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049866" y="1885344"/>
            <a:ext cx="2619023" cy="27958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7883" y="310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ログ出力のメソッド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87883" y="3868128"/>
            <a:ext cx="345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」にログが出力される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バージョン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308603"/>
              </p:ext>
            </p:extLst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022"/>
                <a:gridCol w="3142074"/>
                <a:gridCol w="3230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バージョン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コードネーム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公開時期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Cupcake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Donut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2.0/2.1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Éclair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2009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Froyo</a:t>
                      </a:r>
                      <a:r>
                        <a:rPr kumimoji="1" lang="en-US" altLang="ja-JP" dirty="0" smtClean="0"/>
                        <a:t>(Frozen</a:t>
                      </a:r>
                      <a:r>
                        <a:rPr kumimoji="1" lang="en-US" altLang="ja-JP" baseline="0" dirty="0" smtClean="0"/>
                        <a:t> Yoghurt)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Gingerbread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2010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Honeycomb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2</a:t>
                      </a:r>
                      <a:r>
                        <a:rPr kumimoji="1" lang="ja-JP" altLang="en-US" dirty="0" smtClean="0"/>
                        <a:t>月</a:t>
                      </a:r>
                      <a:r>
                        <a:rPr kumimoji="1" lang="en-US" altLang="ja-JP" dirty="0" smtClean="0"/>
                        <a:t>〜2011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7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4.0.x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ICS(Ice</a:t>
                      </a:r>
                      <a:r>
                        <a:rPr kumimoji="1" lang="en-US" altLang="ja-JP" baseline="0" dirty="0" smtClean="0"/>
                        <a:t> Cream Sandwich)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2011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Jerry Bean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Key Lime Pie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</a:t>
                      </a:r>
                      <a:r>
                        <a:rPr kumimoji="1" lang="ja-JP" altLang="en-US" dirty="0" smtClean="0"/>
                        <a:t>年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38496" y="5829013"/>
            <a:ext cx="238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http://</a:t>
            </a:r>
            <a:r>
              <a:rPr kumimoji="1" lang="en-US" altLang="ja-JP" dirty="0" err="1">
                <a:hlinkClick r:id="rId2"/>
              </a:rPr>
              <a:t>bit.ly</a:t>
            </a:r>
            <a:r>
              <a:rPr kumimoji="1" lang="en-US" altLang="ja-JP" dirty="0">
                <a:hlinkClick r:id="rId2"/>
              </a:rPr>
              <a:t>/</a:t>
            </a:r>
            <a:r>
              <a:rPr kumimoji="1" lang="en-US" altLang="ja-JP" dirty="0" err="1">
                <a:hlinkClick r:id="rId2"/>
              </a:rPr>
              <a:t>KTMits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6982" y="582901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Wikipedia</a:t>
            </a:r>
            <a:r>
              <a:rPr kumimoji="1" lang="ja-JP" altLang="en-US" dirty="0" smtClean="0"/>
              <a:t>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13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Logcat</a:t>
            </a:r>
            <a:r>
              <a:rPr kumimoji="1" lang="ja-JP" altLang="en-US" dirty="0" smtClean="0"/>
              <a:t>を見る</a:t>
            </a:r>
            <a:endParaRPr kumimoji="1" lang="ja-JP" altLang="en-US" dirty="0"/>
          </a:p>
        </p:txBody>
      </p:sp>
      <p:pic>
        <p:nvPicPr>
          <p:cNvPr id="5" name="図 4" descr="スクリーンショット 2012-10-26 23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256"/>
            <a:ext cx="9144000" cy="390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8400815" y="1600200"/>
            <a:ext cx="611481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86030" y="1842338"/>
            <a:ext cx="778933" cy="2795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33037" y="5672667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見当たらない場合は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Open Perspective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Other…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DDMS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218296" y="1879783"/>
            <a:ext cx="2267185" cy="388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4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ライフサイクルの確認</a:t>
            </a:r>
            <a:endParaRPr kumimoji="1" lang="ja-JP" altLang="en-US" dirty="0"/>
          </a:p>
        </p:txBody>
      </p:sp>
      <p:pic>
        <p:nvPicPr>
          <p:cNvPr id="4" name="図 3" descr="スクリーンショット 2012-10-26 23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2977915"/>
            <a:ext cx="9055100" cy="1701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4444" y="1749778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 smtClean="0"/>
              <a:t>“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」させる</a:t>
            </a:r>
            <a:endParaRPr kumimoji="1" lang="en-US" altLang="ja-JP" dirty="0" smtClean="0"/>
          </a:p>
          <a:p>
            <a:pPr marL="342900" indent="-342900">
              <a:buAutoNum type="arabicPeriod"/>
            </a:pPr>
            <a:r>
              <a:rPr kumimoji="1" lang="ja-JP" altLang="en-US" dirty="0" smtClean="0"/>
              <a:t>アプリを「</a:t>
            </a:r>
            <a:r>
              <a:rPr kumimoji="1" lang="en-US" altLang="ja-JP" dirty="0" smtClean="0"/>
              <a:t>Back</a:t>
            </a:r>
            <a:r>
              <a:rPr kumimoji="1" lang="ja-JP" altLang="en-US" dirty="0" smtClean="0"/>
              <a:t>」ボタンで終了させる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595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ボタンを配置する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11-01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0622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HelloButton</a:t>
            </a:r>
            <a:r>
              <a:rPr kumimoji="1" lang="ja-JP" altLang="en-US" dirty="0" smtClean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HelloWorld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と同様</a:t>
            </a:r>
            <a:r>
              <a:rPr kumimoji="1" lang="en-US" altLang="ja-JP" dirty="0" smtClean="0"/>
              <a:t>”</a:t>
            </a:r>
            <a:r>
              <a:rPr kumimoji="1" lang="en-US" altLang="ja-JP" dirty="0" err="1" smtClean="0"/>
              <a:t>HelloButton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プロジェクトを作成する</a:t>
            </a:r>
            <a:endParaRPr kumimoji="1" lang="ja-JP" altLang="en-US" dirty="0"/>
          </a:p>
        </p:txBody>
      </p:sp>
      <p:pic>
        <p:nvPicPr>
          <p:cNvPr id="4" name="図 3" descr="スクリーンショット 2012-10-27 20.4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56" y="2627724"/>
            <a:ext cx="2921000" cy="3060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35407" y="2775185"/>
            <a:ext cx="366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Application Name</a:t>
            </a:r>
            <a:r>
              <a:rPr kumimoji="1" lang="ja-JP" altLang="en-US" dirty="0" smtClean="0"/>
              <a:t>：</a:t>
            </a:r>
            <a:r>
              <a:rPr kumimoji="1" lang="en-US" altLang="ja-JP" dirty="0" err="1" smtClean="0"/>
              <a:t>HelloButton</a:t>
            </a:r>
            <a:endParaRPr kumimoji="1" lang="en-US" altLang="ja-JP" dirty="0" smtClean="0"/>
          </a:p>
          <a:p>
            <a:r>
              <a:rPr kumimoji="1" lang="en-US" altLang="ja-JP" dirty="0" smtClean="0"/>
              <a:t>Project Name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HelloButton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334" y="4270963"/>
            <a:ext cx="5493812" cy="646331"/>
          </a:xfrm>
          <a:prstGeom prst="rect">
            <a:avLst/>
          </a:prstGeom>
          <a:noFill/>
          <a:ln>
            <a:solidFill>
              <a:srgbClr val="6076B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◯</a:t>
            </a:r>
            <a:r>
              <a:rPr kumimoji="1" lang="ja-JP" altLang="en-US" dirty="0" smtClean="0"/>
              <a:t>作るもの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ボタンを配置して、ボタンを押すと文字が変わる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1554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2012-10-27 21.5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2" y="1952366"/>
            <a:ext cx="6769100" cy="2882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ボタンを作る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71127" y="2855624"/>
            <a:ext cx="1330208" cy="21118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96341" y="3066813"/>
            <a:ext cx="2617140" cy="21637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54593" y="2448664"/>
            <a:ext cx="3203408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</a:t>
            </a:r>
            <a:r>
              <a:rPr kumimoji="1" lang="en-US" altLang="ja-JP" dirty="0" err="1" smtClean="0"/>
              <a:t>extView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に書き換え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  <a:endCxn id="7" idx="3"/>
          </p:cNvCxnSpPr>
          <p:nvPr/>
        </p:nvCxnSpPr>
        <p:spPr>
          <a:xfrm flipH="1">
            <a:off x="2201335" y="2633330"/>
            <a:ext cx="1853258" cy="327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072474" y="2990333"/>
            <a:ext cx="1569660" cy="369332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この行を追加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1"/>
            <a:endCxn id="8" idx="3"/>
          </p:cNvCxnSpPr>
          <p:nvPr/>
        </p:nvCxnSpPr>
        <p:spPr>
          <a:xfrm flipH="1">
            <a:off x="3913481" y="3174999"/>
            <a:ext cx="11589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7200" y="5584686"/>
            <a:ext cx="572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下の方にある「</a:t>
            </a:r>
            <a:r>
              <a:rPr kumimoji="1" lang="en-US" altLang="ja-JP" dirty="0" smtClean="0"/>
              <a:t>Graphical Layout</a:t>
            </a:r>
            <a:r>
              <a:rPr kumimoji="1" lang="ja-JP" altLang="en-US" dirty="0" smtClean="0"/>
              <a:t>」タブに切り替えて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ボタンに変わっていることを確認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450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2012-10-27 21.5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2063986"/>
            <a:ext cx="5080000" cy="345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ボタンを制御する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21645" y="3160889"/>
            <a:ext cx="4735688" cy="2003778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2977" y="19829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ボタンの制御部分を追加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>
            <a:stCxn id="9" idx="1"/>
          </p:cNvCxnSpPr>
          <p:nvPr/>
        </p:nvCxnSpPr>
        <p:spPr>
          <a:xfrm flipH="1">
            <a:off x="4797778" y="2167566"/>
            <a:ext cx="1165199" cy="993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943570" y="5584686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起動してボタンを押すと文字が変わることを確認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79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1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6" y="1862666"/>
            <a:ext cx="2465759" cy="4082815"/>
          </a:xfrm>
          <a:prstGeom prst="rect">
            <a:avLst/>
          </a:prstGeom>
        </p:spPr>
      </p:pic>
      <p:pic>
        <p:nvPicPr>
          <p:cNvPr id="5" name="図 4" descr="スクリーンショット 2012-10-27 21.1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9" y="1862665"/>
            <a:ext cx="2477777" cy="4082815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 flipV="1">
            <a:off x="3292345" y="3904073"/>
            <a:ext cx="218081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37186" y="34654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733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ja-JP" altLang="en-US" dirty="0" smtClean="0"/>
              <a:t>画面を呼び出す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13-05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1512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から</a:t>
            </a:r>
            <a:r>
              <a:rPr kumimoji="1" lang="en-US" altLang="ja-JP" sz="4400" dirty="0" smtClean="0"/>
              <a:t>Activity</a:t>
            </a:r>
            <a:r>
              <a:rPr kumimoji="1" lang="ja-JP" altLang="en-US" sz="4400" dirty="0" smtClean="0"/>
              <a:t>を呼び出す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9869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新しい画面を作成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1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392296"/>
            <a:ext cx="4611778" cy="49859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86963" y="1881481"/>
            <a:ext cx="2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59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端末たち</a:t>
            </a:r>
            <a:endParaRPr kumimoji="1" lang="ja-JP" altLang="en-US" dirty="0"/>
          </a:p>
        </p:txBody>
      </p:sp>
      <p:pic>
        <p:nvPicPr>
          <p:cNvPr id="4" name="図 3" descr="tablet-n7-features-ushome-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600200"/>
            <a:ext cx="3089525" cy="2964274"/>
          </a:xfrm>
          <a:prstGeom prst="rect">
            <a:avLst/>
          </a:prstGeom>
        </p:spPr>
      </p:pic>
      <p:pic>
        <p:nvPicPr>
          <p:cNvPr id="5" name="図 4" descr="phone-galaxy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7" y="2107260"/>
            <a:ext cx="2622363" cy="1859138"/>
          </a:xfrm>
          <a:prstGeom prst="rect">
            <a:avLst/>
          </a:prstGeom>
        </p:spPr>
      </p:pic>
      <p:pic>
        <p:nvPicPr>
          <p:cNvPr id="6" name="図 5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68" y="1953212"/>
            <a:ext cx="1707908" cy="2013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39630" y="51482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たくさんありすぎて、、、、</a:t>
            </a:r>
            <a:endParaRPr kumimoji="1" lang="ja-JP" altLang="en-US" dirty="0"/>
          </a:p>
        </p:txBody>
      </p:sp>
      <p:pic>
        <p:nvPicPr>
          <p:cNvPr id="8" name="図 7" descr="AQUOSPhone-Zeta-SH-02E-480x437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5" y="4341702"/>
            <a:ext cx="2097615" cy="1909704"/>
          </a:xfrm>
          <a:prstGeom prst="rect">
            <a:avLst/>
          </a:prstGeom>
        </p:spPr>
      </p:pic>
      <p:pic>
        <p:nvPicPr>
          <p:cNvPr id="9" name="図 8" descr="120516ohtake_vu03_cs1e1_x48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4341702"/>
            <a:ext cx="1304964" cy="1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を追加</a:t>
            </a:r>
            <a:endParaRPr kumimoji="1" lang="ja-JP" altLang="en-US" dirty="0"/>
          </a:p>
        </p:txBody>
      </p:sp>
      <p:pic>
        <p:nvPicPr>
          <p:cNvPr id="5" name="図 4" descr="スクリーンショット 2012-10-27 21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5" y="1600200"/>
            <a:ext cx="4048719" cy="48448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546593" y="3695597"/>
            <a:ext cx="705555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21363" y="3142441"/>
            <a:ext cx="2425230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4148" y="224837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追加する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名を記述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8" idx="1"/>
            <a:endCxn id="7" idx="3"/>
          </p:cNvCxnSpPr>
          <p:nvPr/>
        </p:nvCxnSpPr>
        <p:spPr>
          <a:xfrm flipH="1">
            <a:off x="3546593" y="2571536"/>
            <a:ext cx="1467555" cy="710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スクリーンショット 2012-10-27 21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3" y="3282233"/>
            <a:ext cx="3652122" cy="302918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4" name="直線矢印コネクタ 13"/>
          <p:cNvCxnSpPr>
            <a:stCxn id="6" idx="3"/>
          </p:cNvCxnSpPr>
          <p:nvPr/>
        </p:nvCxnSpPr>
        <p:spPr>
          <a:xfrm>
            <a:off x="4252148" y="3835389"/>
            <a:ext cx="1060215" cy="247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5312363" y="3568781"/>
            <a:ext cx="109408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093185" y="4506148"/>
            <a:ext cx="213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と打ち込む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6" idx="1"/>
          </p:cNvCxnSpPr>
          <p:nvPr/>
        </p:nvCxnSpPr>
        <p:spPr>
          <a:xfrm flipH="1" flipV="1">
            <a:off x="6237111" y="3835389"/>
            <a:ext cx="856074" cy="85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548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0.1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1" y="1477903"/>
            <a:ext cx="4563685" cy="48448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16593" y="1741309"/>
            <a:ext cx="34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Other</a:t>
            </a:r>
            <a:r>
              <a:rPr kumimoji="1" lang="ja-JP" altLang="en-US" dirty="0" smtClean="0"/>
              <a:t>」</a:t>
            </a:r>
            <a:r>
              <a:rPr kumimoji="1" lang="en-US" altLang="ja-JP" dirty="0" smtClean="0"/>
              <a:t>→</a:t>
            </a:r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Android XML Layout Files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4" name="図 3" descr="スクリーンショット 2012-10-27 20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11" y="2878667"/>
            <a:ext cx="4083834" cy="38664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83031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2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465705" y="4704642"/>
            <a:ext cx="221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RelativeLayout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pic>
        <p:nvPicPr>
          <p:cNvPr id="5" name="図 4" descr="スクリーンショット 2012-10-27 20.2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5" y="1600200"/>
            <a:ext cx="449508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634066" y="2919669"/>
            <a:ext cx="1169341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5705" y="2829920"/>
            <a:ext cx="19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activity_sub.xml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8" idx="1"/>
            <a:endCxn id="7" idx="3"/>
          </p:cNvCxnSpPr>
          <p:nvPr/>
        </p:nvCxnSpPr>
        <p:spPr>
          <a:xfrm flipH="1">
            <a:off x="2803407" y="3014586"/>
            <a:ext cx="2662298" cy="44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68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2012-10-27 2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5" y="1329818"/>
            <a:ext cx="4886450" cy="55221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err="1" smtClean="0"/>
              <a:t>SubActivity</a:t>
            </a:r>
            <a:r>
              <a:rPr kumimoji="1" lang="ja-JP" altLang="en-US" sz="4000" dirty="0" smtClean="0"/>
              <a:t>のレイアウトを作成</a:t>
            </a:r>
            <a:r>
              <a:rPr kumimoji="1" lang="en-US" altLang="ja-JP" sz="4000" dirty="0" smtClean="0"/>
              <a:t> 3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239432" y="1771966"/>
            <a:ext cx="764823" cy="2795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06889" y="2051549"/>
            <a:ext cx="1627481" cy="1495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355629" y="2763335"/>
            <a:ext cx="318548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Drag and Drop</a:t>
            </a:r>
            <a:r>
              <a:rPr kumimoji="1" lang="ja-JP" altLang="en-US" dirty="0" smtClean="0"/>
              <a:t>で適当に配置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092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呼び出す側の作成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7 21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2" y="2586534"/>
            <a:ext cx="7378700" cy="2730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57770" y="4280370"/>
            <a:ext cx="6136452" cy="4387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3630" y="1753936"/>
            <a:ext cx="636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明示的な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を使って、先に作成したボタンを押した時に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作成した</a:t>
            </a:r>
            <a:r>
              <a:rPr kumimoji="1" lang="en-US" altLang="ja-JP" dirty="0" err="1" smtClean="0"/>
              <a:t>SubActivity</a:t>
            </a:r>
            <a:r>
              <a:rPr kumimoji="1" lang="ja-JP" altLang="en-US" dirty="0" smtClean="0"/>
              <a:t>を呼び出す</a:t>
            </a:r>
            <a:endParaRPr kumimoji="1" lang="ja-JP" altLang="en-US" dirty="0"/>
          </a:p>
        </p:txBody>
      </p:sp>
      <p:pic>
        <p:nvPicPr>
          <p:cNvPr id="7" name="図 6" descr="スクリーンショット 2012-10-27 21.5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72" y="5493926"/>
            <a:ext cx="4089400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線矢印コネクタ 8"/>
          <p:cNvCxnSpPr>
            <a:stCxn id="7" idx="0"/>
          </p:cNvCxnSpPr>
          <p:nvPr/>
        </p:nvCxnSpPr>
        <p:spPr>
          <a:xfrm flipH="1" flipV="1">
            <a:off x="5089407" y="4541531"/>
            <a:ext cx="393465" cy="95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55282" y="6261963"/>
            <a:ext cx="67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linkClick r:id="rId4"/>
              </a:rPr>
              <a:t>http://</a:t>
            </a:r>
            <a:r>
              <a:rPr kumimoji="1" lang="en-US" altLang="ja-JP" sz="1400" dirty="0" err="1">
                <a:hlinkClick r:id="rId4"/>
              </a:rPr>
              <a:t>developer.android.com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intl</a:t>
            </a:r>
            <a:r>
              <a:rPr kumimoji="1" lang="en-US" altLang="ja-JP" sz="1400" dirty="0">
                <a:hlinkClick r:id="rId4"/>
              </a:rPr>
              <a:t>/</a:t>
            </a:r>
            <a:r>
              <a:rPr kumimoji="1" lang="en-US" altLang="ja-JP" sz="1400" dirty="0" err="1">
                <a:hlinkClick r:id="rId4"/>
              </a:rPr>
              <a:t>ja</a:t>
            </a:r>
            <a:r>
              <a:rPr kumimoji="1" lang="en-US" altLang="ja-JP" sz="1400" dirty="0">
                <a:hlinkClick r:id="rId4"/>
              </a:rPr>
              <a:t>/reference/android/content/</a:t>
            </a:r>
            <a:r>
              <a:rPr kumimoji="1" lang="en-US" altLang="ja-JP" sz="1400" dirty="0" err="1">
                <a:hlinkClick r:id="rId4"/>
              </a:rPr>
              <a:t>Intent.html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3513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9" y="2643718"/>
            <a:ext cx="5181600" cy="9779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呼び出される側の作成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322171" y="3182843"/>
            <a:ext cx="3527590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5334" y="1466464"/>
            <a:ext cx="588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呼び出される側の</a:t>
            </a:r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onCreate</a:t>
            </a:r>
            <a:r>
              <a:rPr kumimoji="1" lang="ja-JP" altLang="en-US" dirty="0" smtClean="0"/>
              <a:t>が呼び出される。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先に作成したレイアウトファイルを設定しておく</a:t>
            </a:r>
            <a:endParaRPr kumimoji="1" lang="ja-JP" altLang="en-US" dirty="0"/>
          </a:p>
        </p:txBody>
      </p:sp>
      <p:pic>
        <p:nvPicPr>
          <p:cNvPr id="11" name="図 10" descr="スクリーンショット 2012-10-27 22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6" y="4412074"/>
            <a:ext cx="5152856" cy="1956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79029" y="2280075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31429" y="3965882"/>
            <a:ext cx="24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24659" y="5781169"/>
            <a:ext cx="3634082" cy="5871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80160" y="5616222"/>
            <a:ext cx="3137473" cy="646331"/>
          </a:xfrm>
          <a:prstGeom prst="rect">
            <a:avLst/>
          </a:prstGeom>
          <a:solidFill>
            <a:srgbClr val="FAE6D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追加</a:t>
            </a:r>
            <a:r>
              <a:rPr kumimoji="1" lang="en-US" altLang="en-US" dirty="0" smtClean="0"/>
              <a:t>しないと、 Activity</a:t>
            </a:r>
            <a:r>
              <a:rPr kumimoji="1" lang="ja-JP" altLang="en-US" dirty="0" smtClean="0"/>
              <a:t>として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認識されないの注意</a:t>
            </a:r>
            <a:endParaRPr kumimoji="1" lang="en-US" altLang="ja-JP" dirty="0" smtClean="0"/>
          </a:p>
        </p:txBody>
      </p:sp>
      <p:cxnSp>
        <p:nvCxnSpPr>
          <p:cNvPr id="17" name="直線矢印コネクタ 16"/>
          <p:cNvCxnSpPr>
            <a:endCxn id="14" idx="3"/>
          </p:cNvCxnSpPr>
          <p:nvPr/>
        </p:nvCxnSpPr>
        <p:spPr>
          <a:xfrm flipH="1">
            <a:off x="5258741" y="5888595"/>
            <a:ext cx="521419" cy="186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72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図 3" descr="スクリーンショット 2012-10-27 22.0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8" y="1600200"/>
            <a:ext cx="2691797" cy="4449704"/>
          </a:xfrm>
          <a:prstGeom prst="rect">
            <a:avLst/>
          </a:prstGeom>
        </p:spPr>
      </p:pic>
      <p:pic>
        <p:nvPicPr>
          <p:cNvPr id="5" name="図 4" descr="スクリーンショット 2012-10-27 22.0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600201"/>
            <a:ext cx="2699451" cy="444970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3344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Activity</a:t>
            </a:r>
            <a:r>
              <a:rPr kumimoji="1" lang="ja-JP" altLang="en-US" dirty="0" smtClean="0"/>
              <a:t>間で値を受け渡す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956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 smtClean="0"/>
              <a:t>値の渡し方</a:t>
            </a:r>
            <a:endParaRPr kumimoji="1" lang="ja-JP" altLang="en-US" sz="4400" dirty="0"/>
          </a:p>
        </p:txBody>
      </p:sp>
      <p:sp>
        <p:nvSpPr>
          <p:cNvPr id="4" name="正方形/長方形 3"/>
          <p:cNvSpPr/>
          <p:nvPr/>
        </p:nvSpPr>
        <p:spPr>
          <a:xfrm>
            <a:off x="1053629" y="1975556"/>
            <a:ext cx="2474148" cy="3866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0000"/>
                </a:solidFill>
              </a:rPr>
              <a:t>MainActivity.java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08696" y="1975556"/>
            <a:ext cx="2474148" cy="3866444"/>
          </a:xfrm>
          <a:prstGeom prst="rect">
            <a:avLst/>
          </a:prstGeom>
          <a:solidFill>
            <a:srgbClr val="C7E6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SubActivity.java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5" idx="1"/>
          </p:cNvCxnSpPr>
          <p:nvPr/>
        </p:nvCxnSpPr>
        <p:spPr>
          <a:xfrm>
            <a:off x="3527777" y="3908778"/>
            <a:ext cx="2080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91185" y="3539446"/>
            <a:ext cx="151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を利用</a:t>
            </a:r>
            <a:endParaRPr kumimoji="1" lang="ja-JP" altLang="en-US" dirty="0"/>
          </a:p>
        </p:txBody>
      </p:sp>
      <p:pic>
        <p:nvPicPr>
          <p:cNvPr id="6" name="図 5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3" y="4506963"/>
            <a:ext cx="1512440" cy="1209952"/>
          </a:xfrm>
          <a:prstGeom prst="rect">
            <a:avLst/>
          </a:prstGeom>
        </p:spPr>
      </p:pic>
      <p:pic>
        <p:nvPicPr>
          <p:cNvPr id="10" name="図 9" descr="045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2033" l="9451" r="91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7" y="4632048"/>
            <a:ext cx="1512440" cy="120995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837700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19759" y="5357204"/>
            <a:ext cx="827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13" name="環状矢印 12"/>
          <p:cNvSpPr/>
          <p:nvPr/>
        </p:nvSpPr>
        <p:spPr>
          <a:xfrm>
            <a:off x="1332573" y="4281740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6641977" y="4408558"/>
            <a:ext cx="1010254" cy="1000676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16407" y="5981113"/>
            <a:ext cx="61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は入れ物であり、ここにデータを入れて受け渡す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2022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activity_main.xml</a:t>
            </a:r>
            <a:r>
              <a:rPr lang="ja-JP" altLang="en-US" dirty="0" smtClean="0"/>
              <a:t>を改良</a:t>
            </a:r>
            <a:endParaRPr kumimoji="1" lang="ja-JP" altLang="en-US" dirty="0"/>
          </a:p>
        </p:txBody>
      </p:sp>
      <p:pic>
        <p:nvPicPr>
          <p:cNvPr id="4" name="図 3" descr="スクリーンショット 2012-10-27 22.1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11" y="1366307"/>
            <a:ext cx="4704897" cy="52597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131968" y="1776045"/>
            <a:ext cx="1505579" cy="241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232811" y="2174546"/>
            <a:ext cx="731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800479" y="2174546"/>
            <a:ext cx="1808836" cy="1568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0" y="1905134"/>
            <a:ext cx="309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Text Fields</a:t>
            </a:r>
            <a:r>
              <a:rPr kumimoji="1" lang="ja-JP" altLang="en-US" dirty="0" smtClean="0"/>
              <a:t>」タブから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Plain Test</a:t>
            </a:r>
            <a:r>
              <a:rPr kumimoji="1" lang="ja-JP" altLang="en-US" dirty="0" smtClean="0"/>
              <a:t>」を適当に配置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1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でできること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644" y="1600201"/>
            <a:ext cx="8686800" cy="3103504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電話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インターネット接続</a:t>
            </a:r>
            <a:r>
              <a:rPr lang="en-US" altLang="ja-JP" sz="2800" dirty="0" smtClean="0"/>
              <a:t>(3G/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端末の位置情報の取得</a:t>
            </a:r>
            <a:r>
              <a:rPr lang="en-US" altLang="ja-JP" sz="2800" dirty="0" smtClean="0"/>
              <a:t>(GPS/3G/</a:t>
            </a:r>
            <a:r>
              <a:rPr lang="en-US" altLang="ja-JP" sz="2800" dirty="0" err="1" smtClean="0"/>
              <a:t>WiFI</a:t>
            </a:r>
            <a:r>
              <a:rPr lang="en-US" altLang="ja-JP" sz="2800" dirty="0" smtClean="0"/>
              <a:t>)</a:t>
            </a:r>
          </a:p>
          <a:p>
            <a:r>
              <a:rPr lang="ja-JP" altLang="en-US" sz="2800" dirty="0" smtClean="0"/>
              <a:t>加速度センサーや方位センサーの利用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端末に依存</a:t>
            </a:r>
            <a:r>
              <a:rPr lang="en-US" altLang="ja-JP" sz="2800" dirty="0" smtClean="0"/>
              <a:t>)</a:t>
            </a:r>
          </a:p>
          <a:p>
            <a:r>
              <a:rPr lang="en-US" altLang="ja-JP" sz="2800" dirty="0" smtClean="0"/>
              <a:t>Bluetooth</a:t>
            </a:r>
            <a:r>
              <a:rPr lang="ja-JP" altLang="en-US" sz="2800" dirty="0" smtClean="0"/>
              <a:t>による近距離通信</a:t>
            </a:r>
            <a:endParaRPr lang="en-US" altLang="ja-JP" sz="2800" dirty="0" smtClean="0"/>
          </a:p>
          <a:p>
            <a:r>
              <a:rPr lang="en-US" altLang="ja-JP" sz="2800" dirty="0" smtClean="0"/>
              <a:t>NFC(Near Field Communication)</a:t>
            </a:r>
            <a:r>
              <a:rPr lang="ja-JP" altLang="en-US" sz="2800" dirty="0" smtClean="0"/>
              <a:t>の利用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下矢印 3"/>
          <p:cNvSpPr/>
          <p:nvPr/>
        </p:nvSpPr>
        <p:spPr>
          <a:xfrm>
            <a:off x="3926101" y="4703705"/>
            <a:ext cx="1288733" cy="9250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7228" y="5741121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これらの機能を利用した、</a:t>
            </a:r>
            <a:endParaRPr kumimoji="1" lang="en-US" altLang="ja-JP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kumimoji="1" lang="ja-JP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アプリケーションの開発が可能</a:t>
            </a:r>
            <a:endParaRPr kumimoji="1" lang="ja-JP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654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2-10-27 22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09" y="2551465"/>
            <a:ext cx="6299200" cy="2413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592219" y="3989079"/>
            <a:ext cx="3314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</p:cNvCxnSpPr>
          <p:nvPr/>
        </p:nvCxnSpPr>
        <p:spPr>
          <a:xfrm flipH="1" flipV="1">
            <a:off x="4791500" y="4445313"/>
            <a:ext cx="1617652" cy="971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1174" y="5417123"/>
            <a:ext cx="4235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から取得した文字列を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入れておく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592219" y="3265887"/>
            <a:ext cx="5017728" cy="4562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91969" y="2047912"/>
            <a:ext cx="42857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ボタンを押された時に、</a:t>
            </a:r>
            <a:r>
              <a:rPr kumimoji="1" lang="en-US" altLang="ja-JP" dirty="0" err="1" smtClean="0"/>
              <a:t>EditText</a:t>
            </a:r>
            <a:r>
              <a:rPr kumimoji="1" lang="ja-JP" altLang="en-US" dirty="0" smtClean="0"/>
              <a:t>に入力</a:t>
            </a:r>
            <a:endParaRPr kumimoji="1" lang="en-US" altLang="ja-JP" dirty="0" smtClean="0"/>
          </a:p>
          <a:p>
            <a:r>
              <a:rPr kumimoji="1" lang="ja-JP" altLang="en-US" dirty="0" smtClean="0"/>
              <a:t>された文字列を取得する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994173" y="2694243"/>
            <a:ext cx="615774" cy="57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98873" y="2103257"/>
            <a:ext cx="198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MainActivity.java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35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2-10-27 22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7" y="1796520"/>
            <a:ext cx="5753100" cy="3238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エディットボックスの文字列を取得する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77240" y="2911428"/>
            <a:ext cx="5615513" cy="17936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10" idx="0"/>
            <a:endCxn id="5" idx="2"/>
          </p:cNvCxnSpPr>
          <p:nvPr/>
        </p:nvCxnSpPr>
        <p:spPr>
          <a:xfrm flipH="1" flipV="1">
            <a:off x="3984997" y="4705103"/>
            <a:ext cx="809363" cy="103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20191" y="5740288"/>
            <a:ext cx="654833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が送られてくるので、</a:t>
            </a:r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から同じ手法で取り出す。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取り出した文字列をビューにセットする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1432874"/>
            <a:ext cx="18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SubActivity.java</a:t>
            </a:r>
            <a:endParaRPr kumimoji="1" lang="ja-JP" altLang="en-US" dirty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91969" y="3983461"/>
            <a:ext cx="1098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92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37845" y="2912064"/>
            <a:ext cx="1928952" cy="6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3637845" y="4522612"/>
            <a:ext cx="1928952" cy="6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885256" y="2477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ボタン押下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7734" y="4059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バックボタン</a:t>
            </a:r>
            <a:endParaRPr kumimoji="1" lang="ja-JP" altLang="en-US" dirty="0"/>
          </a:p>
        </p:txBody>
      </p:sp>
      <p:pic>
        <p:nvPicPr>
          <p:cNvPr id="3" name="図 2" descr="スクリーンショット 2012-10-27 22.3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1" y="1433660"/>
            <a:ext cx="3068194" cy="5049085"/>
          </a:xfrm>
          <a:prstGeom prst="rect">
            <a:avLst/>
          </a:prstGeom>
        </p:spPr>
      </p:pic>
      <p:pic>
        <p:nvPicPr>
          <p:cNvPr id="6" name="図 5" descr="スクリーンショット 2012-10-27 22.3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7" y="1433660"/>
            <a:ext cx="3048151" cy="50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83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43852"/>
            <a:ext cx="8229600" cy="1600200"/>
          </a:xfrm>
        </p:spPr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連携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44963" y="6109898"/>
            <a:ext cx="142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Chapter 13-</a:t>
            </a:r>
            <a:r>
              <a:rPr kumimoji="1" lang="en-US" altLang="ja-JP" sz="1400" dirty="0" smtClean="0"/>
              <a:t>01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99183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暗黙的</a:t>
            </a:r>
            <a:r>
              <a:rPr kumimoji="1" lang="en-US" altLang="ja-JP" dirty="0" smtClean="0"/>
              <a:t>Intent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Intent</a:t>
            </a:r>
            <a:r>
              <a:rPr kumimoji="1" lang="ja-JP" altLang="en-US" dirty="0" smtClean="0"/>
              <a:t>を使って外部のアプリを起動する</a:t>
            </a:r>
            <a:endParaRPr kumimoji="1" lang="en-US" altLang="ja-JP" dirty="0" smtClean="0"/>
          </a:p>
          <a:p>
            <a:r>
              <a:rPr lang="ja-JP" altLang="en-US" dirty="0" smtClean="0"/>
              <a:t>今回のサンプル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ブラウザに</a:t>
            </a:r>
            <a:r>
              <a:rPr kumimoji="1" lang="en-US" altLang="ja-JP" sz="2000" dirty="0" smtClean="0"/>
              <a:t>URL</a:t>
            </a:r>
            <a:r>
              <a:rPr kumimoji="1" lang="ja-JP" altLang="en-US" sz="2000" dirty="0" smtClean="0"/>
              <a:t>を開いてもらう</a:t>
            </a:r>
            <a:endParaRPr kumimoji="1" lang="en-US" altLang="ja-JP" sz="2000" dirty="0" smtClean="0"/>
          </a:p>
          <a:p>
            <a:pPr lvl="2"/>
            <a:r>
              <a:rPr lang="en-US" altLang="ja-JP" sz="2000" dirty="0" smtClean="0"/>
              <a:t>“http://</a:t>
            </a:r>
            <a:r>
              <a:rPr lang="en-US" altLang="ja-JP" sz="2000" dirty="0" err="1" smtClean="0"/>
              <a:t>fuku-e.com</a:t>
            </a:r>
            <a:r>
              <a:rPr lang="en-US" altLang="ja-JP" sz="2000" dirty="0" smtClean="0"/>
              <a:t>”</a:t>
            </a:r>
            <a:endParaRPr kumimoji="1" lang="en-US" altLang="ja-JP" sz="2000" dirty="0" smtClean="0"/>
          </a:p>
          <a:p>
            <a:pPr lvl="1"/>
            <a:r>
              <a:rPr lang="en-US" altLang="ja-JP" sz="2000" dirty="0" err="1" smtClean="0"/>
              <a:t>GoogleMap</a:t>
            </a:r>
            <a:r>
              <a:rPr lang="ja-JP" altLang="en-US" sz="2000" dirty="0" smtClean="0"/>
              <a:t>に地図を開いてもらう</a:t>
            </a:r>
            <a:endParaRPr lang="en-US" altLang="ja-JP" sz="2000" dirty="0" smtClean="0"/>
          </a:p>
          <a:p>
            <a:pPr lvl="2"/>
            <a:endParaRPr lang="en-US" altLang="ja-JP" sz="2000" dirty="0" smtClean="0"/>
          </a:p>
          <a:p>
            <a:pPr lvl="1"/>
            <a:r>
              <a:rPr kumimoji="1" lang="ja-JP" altLang="en-US" sz="2000" dirty="0" smtClean="0"/>
              <a:t>電話アプリに電話を掛けてもらう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716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レイアウトの作成</a:t>
            </a:r>
            <a:endParaRPr kumimoji="1" lang="ja-JP" altLang="en-US" dirty="0"/>
          </a:p>
        </p:txBody>
      </p:sp>
      <p:pic>
        <p:nvPicPr>
          <p:cNvPr id="4" name="図 3" descr="スクリーンショット 2012-10-28 1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5" y="1411111"/>
            <a:ext cx="4531973" cy="4797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7481" y="1928519"/>
            <a:ext cx="281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つのボタンを作成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綺麗に揃えなくても</a:t>
            </a:r>
            <a:r>
              <a:rPr kumimoji="1"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58628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activity_main</a:t>
            </a:r>
            <a:r>
              <a:rPr lang="en-US" altLang="ja-JP" dirty="0" err="1" smtClean="0"/>
              <a:t>.xml</a:t>
            </a:r>
            <a:endParaRPr kumimoji="1" lang="ja-JP" altLang="en-US" dirty="0"/>
          </a:p>
        </p:txBody>
      </p:sp>
      <p:pic>
        <p:nvPicPr>
          <p:cNvPr id="5" name="図 4" descr="スクリーンショット 2012-10-28 14.2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96" y="1298221"/>
            <a:ext cx="5751331" cy="5251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030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グゼクティブ">
  <a:themeElements>
    <a:clrScheme name="エグゼクティブ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エグゼクティ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エグゼクティブ.thmx</Template>
  <TotalTime>1601</TotalTime>
  <Words>3002</Words>
  <Application>Microsoft Macintosh PowerPoint</Application>
  <PresentationFormat>画面に合わせる (4:3)</PresentationFormat>
  <Paragraphs>601</Paragraphs>
  <Slides>96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96</vt:i4>
      </vt:variant>
    </vt:vector>
  </HeadingPairs>
  <TitlesOfParts>
    <vt:vector size="97" baseType="lpstr">
      <vt:lpstr>エグゼクティブ</vt:lpstr>
      <vt:lpstr>PowerPoint プレゼンテーション</vt:lpstr>
      <vt:lpstr>本講座の目的</vt:lpstr>
      <vt:lpstr>講師紹介</vt:lpstr>
      <vt:lpstr>Agenda</vt:lpstr>
      <vt:lpstr>Androidの概要</vt:lpstr>
      <vt:lpstr>Androidとは</vt:lpstr>
      <vt:lpstr>Androidのバージョン</vt:lpstr>
      <vt:lpstr>Android端末たち</vt:lpstr>
      <vt:lpstr>Androidでできること</vt:lpstr>
      <vt:lpstr>NFCとは？</vt:lpstr>
      <vt:lpstr>NFCの３つのモード</vt:lpstr>
      <vt:lpstr>アーキテクチャ</vt:lpstr>
      <vt:lpstr>アーキテクチャ</vt:lpstr>
      <vt:lpstr>Androidの開発の種類</vt:lpstr>
      <vt:lpstr>Androidアプリケーション開発</vt:lpstr>
      <vt:lpstr>アプリケーション例</vt:lpstr>
      <vt:lpstr>130万アクティベート/day</vt:lpstr>
      <vt:lpstr>OS別世界スマートフォン出荷シェア</vt:lpstr>
      <vt:lpstr>Androidのまとめ</vt:lpstr>
      <vt:lpstr>Androidアプリの 開発要素</vt:lpstr>
      <vt:lpstr>Androidを構成する要素</vt:lpstr>
      <vt:lpstr>Activity</vt:lpstr>
      <vt:lpstr>画面の遷移</vt:lpstr>
      <vt:lpstr>Service</vt:lpstr>
      <vt:lpstr>Intent</vt:lpstr>
      <vt:lpstr>Intent(2)</vt:lpstr>
      <vt:lpstr>暗黙的Intentの例</vt:lpstr>
      <vt:lpstr>明示的Intentと 暗黙的Intent</vt:lpstr>
      <vt:lpstr>暗黙的Intentの例(コード)</vt:lpstr>
      <vt:lpstr>Activityのライフサイクル</vt:lpstr>
      <vt:lpstr>開発領域</vt:lpstr>
      <vt:lpstr>開発要素のまとめ</vt:lpstr>
      <vt:lpstr>Androidの応用例</vt:lpstr>
      <vt:lpstr>Androidを使った製品例</vt:lpstr>
      <vt:lpstr>ガイガーカウンタ</vt:lpstr>
      <vt:lpstr>ロボット</vt:lpstr>
      <vt:lpstr>野菜工場</vt:lpstr>
      <vt:lpstr>スマートハウス</vt:lpstr>
      <vt:lpstr>Android Open Accessory</vt:lpstr>
      <vt:lpstr>Androidの導入</vt:lpstr>
      <vt:lpstr>O2OやM2Mへの展開</vt:lpstr>
      <vt:lpstr>Androidのキモ</vt:lpstr>
      <vt:lpstr>アーキテクチャ</vt:lpstr>
      <vt:lpstr>開発者の繋がり</vt:lpstr>
      <vt:lpstr>コミュニティ</vt:lpstr>
      <vt:lpstr>Androidの開発</vt:lpstr>
      <vt:lpstr>開発に必要な機材</vt:lpstr>
      <vt:lpstr>Androidの開発スタイル</vt:lpstr>
      <vt:lpstr>参考書</vt:lpstr>
      <vt:lpstr>初めてのHelloWorld</vt:lpstr>
      <vt:lpstr>エミュレータの作成 1</vt:lpstr>
      <vt:lpstr>エミュレータの作成 2</vt:lpstr>
      <vt:lpstr>エミュレータの起動 1</vt:lpstr>
      <vt:lpstr>エミュレータの起動 2</vt:lpstr>
      <vt:lpstr>HelloWorld 1</vt:lpstr>
      <vt:lpstr>HelloWorld 2</vt:lpstr>
      <vt:lpstr>HelloWorld 3</vt:lpstr>
      <vt:lpstr>HelloWorld 4</vt:lpstr>
      <vt:lpstr>HelloWorld 5</vt:lpstr>
      <vt:lpstr>HelloWorldを実行</vt:lpstr>
      <vt:lpstr>ファイルの説明</vt:lpstr>
      <vt:lpstr>MainActivity.java</vt:lpstr>
      <vt:lpstr>activity_main.xml</vt:lpstr>
      <vt:lpstr>strings.xml</vt:lpstr>
      <vt:lpstr>AndroidManifest.xml</vt:lpstr>
      <vt:lpstr>ライフサイクルの確認</vt:lpstr>
      <vt:lpstr>メソッドの追加 1</vt:lpstr>
      <vt:lpstr>メソッドの追加 2</vt:lpstr>
      <vt:lpstr>ログを出力する</vt:lpstr>
      <vt:lpstr>Logcatを見る</vt:lpstr>
      <vt:lpstr>ライフサイクルの確認</vt:lpstr>
      <vt:lpstr>ボタンを配置する</vt:lpstr>
      <vt:lpstr>HelloButtonを作成</vt:lpstr>
      <vt:lpstr>ボタンを作る</vt:lpstr>
      <vt:lpstr>ボタンを制御する</vt:lpstr>
      <vt:lpstr>実行結果</vt:lpstr>
      <vt:lpstr>画面を呼び出す</vt:lpstr>
      <vt:lpstr>ActivityからActivityを呼び出す</vt:lpstr>
      <vt:lpstr>新しい画面を作成</vt:lpstr>
      <vt:lpstr>SubActivityを追加</vt:lpstr>
      <vt:lpstr>SubActivityのレイアウトを作成 1</vt:lpstr>
      <vt:lpstr>SubActivityのレイアウトを作成 2</vt:lpstr>
      <vt:lpstr>SubActivityのレイアウトを作成 3</vt:lpstr>
      <vt:lpstr>呼び出す側の作成</vt:lpstr>
      <vt:lpstr>呼び出される側の作成</vt:lpstr>
      <vt:lpstr>実行結果</vt:lpstr>
      <vt:lpstr>Activity間で値を受け渡す</vt:lpstr>
      <vt:lpstr>値の渡し方</vt:lpstr>
      <vt:lpstr>activity_main.xmlを改良</vt:lpstr>
      <vt:lpstr>エディットボックスの文字列を取得する</vt:lpstr>
      <vt:lpstr>エディットボックスの文字列を取得する</vt:lpstr>
      <vt:lpstr>実行結果</vt:lpstr>
      <vt:lpstr>Intent連携</vt:lpstr>
      <vt:lpstr>暗黙的Intent</vt:lpstr>
      <vt:lpstr>レイアウトの作成</vt:lpstr>
      <vt:lpstr>activity_main.xml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 Tomo</dc:creator>
  <cp:lastModifiedBy>Watanabe Tomo</cp:lastModifiedBy>
  <cp:revision>225</cp:revision>
  <dcterms:created xsi:type="dcterms:W3CDTF">2012-10-22T01:26:11Z</dcterms:created>
  <dcterms:modified xsi:type="dcterms:W3CDTF">2012-10-28T05:37:51Z</dcterms:modified>
</cp:coreProperties>
</file>